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6" r:id="rId2"/>
    <p:sldId id="256" r:id="rId3"/>
    <p:sldId id="277" r:id="rId4"/>
    <p:sldId id="278" r:id="rId5"/>
    <p:sldId id="279" r:id="rId6"/>
    <p:sldId id="280" r:id="rId7"/>
    <p:sldId id="281" r:id="rId8"/>
    <p:sldId id="282" r:id="rId9"/>
    <p:sldId id="283" r:id="rId10"/>
    <p:sldId id="284" r:id="rId11"/>
    <p:sldId id="285" r:id="rId12"/>
    <p:sldId id="286" r:id="rId13"/>
    <p:sldId id="287" r:id="rId14"/>
    <p:sldId id="288" r:id="rId15"/>
  </p:sldIdLst>
  <p:sldSz cx="12192000" cy="6858000"/>
  <p:notesSz cx="6858000" cy="9144000"/>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4660"/>
  </p:normalViewPr>
  <p:slideViewPr>
    <p:cSldViewPr snapToGrid="0">
      <p:cViewPr varScale="1">
        <p:scale>
          <a:sx n="67" d="100"/>
          <a:sy n="67" d="100"/>
        </p:scale>
        <p:origin x="640"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fi-FI"/>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4" name="Date Placeholder 3"/>
          <p:cNvSpPr>
            <a:spLocks noGrp="1"/>
          </p:cNvSpPr>
          <p:nvPr>
            <p:ph type="dt" sz="half" idx="10"/>
          </p:nvPr>
        </p:nvSpPr>
        <p:spPr/>
        <p:txBody>
          <a:bodyPr/>
          <a:lstStyle/>
          <a:p>
            <a:fld id="{A1EC286A-F375-45EC-A3A9-3E47608FFC37}" type="datetimeFigureOut">
              <a:rPr lang="fi-FI" smtClean="0"/>
              <a:t>31.8.2022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151930736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1EC286A-F375-45EC-A3A9-3E47608FFC37}" type="datetimeFigureOut">
              <a:rPr lang="fi-FI" smtClean="0"/>
              <a:t>31.8.2022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4043432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fi-FI"/>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1EC286A-F375-45EC-A3A9-3E47608FFC37}" type="datetimeFigureOut">
              <a:rPr lang="fi-FI" smtClean="0"/>
              <a:t>31.8.2022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5064312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10"/>
          </p:nvPr>
        </p:nvSpPr>
        <p:spPr/>
        <p:txBody>
          <a:bodyPr/>
          <a:lstStyle/>
          <a:p>
            <a:fld id="{A1EC286A-F375-45EC-A3A9-3E47608FFC37}" type="datetimeFigureOut">
              <a:rPr lang="fi-FI" smtClean="0"/>
              <a:t>31.8.2022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27196393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fi-FI"/>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1EC286A-F375-45EC-A3A9-3E47608FFC37}" type="datetimeFigureOut">
              <a:rPr lang="fi-FI" smtClean="0"/>
              <a:t>31.8.2022</a:t>
            </a:fld>
            <a:endParaRPr lang="fi-FI"/>
          </a:p>
        </p:txBody>
      </p:sp>
      <p:sp>
        <p:nvSpPr>
          <p:cNvPr id="5" name="Footer Placeholder 4"/>
          <p:cNvSpPr>
            <a:spLocks noGrp="1"/>
          </p:cNvSpPr>
          <p:nvPr>
            <p:ph type="ftr" sz="quarter" idx="11"/>
          </p:nvPr>
        </p:nvSpPr>
        <p:spPr/>
        <p:txBody>
          <a:bodyPr/>
          <a:lstStyle/>
          <a:p>
            <a:endParaRPr lang="fi-FI"/>
          </a:p>
        </p:txBody>
      </p:sp>
      <p:sp>
        <p:nvSpPr>
          <p:cNvPr id="6" name="Slide Number Placeholder 5"/>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18471666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Date Placeholder 4"/>
          <p:cNvSpPr>
            <a:spLocks noGrp="1"/>
          </p:cNvSpPr>
          <p:nvPr>
            <p:ph type="dt" sz="half" idx="10"/>
          </p:nvPr>
        </p:nvSpPr>
        <p:spPr/>
        <p:txBody>
          <a:bodyPr/>
          <a:lstStyle/>
          <a:p>
            <a:fld id="{A1EC286A-F375-45EC-A3A9-3E47608FFC37}" type="datetimeFigureOut">
              <a:rPr lang="fi-FI" smtClean="0"/>
              <a:t>31.8.2022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38375799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fi-FI"/>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Date Placeholder 6"/>
          <p:cNvSpPr>
            <a:spLocks noGrp="1"/>
          </p:cNvSpPr>
          <p:nvPr>
            <p:ph type="dt" sz="half" idx="10"/>
          </p:nvPr>
        </p:nvSpPr>
        <p:spPr/>
        <p:txBody>
          <a:bodyPr/>
          <a:lstStyle/>
          <a:p>
            <a:fld id="{A1EC286A-F375-45EC-A3A9-3E47608FFC37}" type="datetimeFigureOut">
              <a:rPr lang="fi-FI" smtClean="0"/>
              <a:t>31.8.2022</a:t>
            </a:fld>
            <a:endParaRPr lang="fi-FI"/>
          </a:p>
        </p:txBody>
      </p:sp>
      <p:sp>
        <p:nvSpPr>
          <p:cNvPr id="8" name="Footer Placeholder 7"/>
          <p:cNvSpPr>
            <a:spLocks noGrp="1"/>
          </p:cNvSpPr>
          <p:nvPr>
            <p:ph type="ftr" sz="quarter" idx="11"/>
          </p:nvPr>
        </p:nvSpPr>
        <p:spPr/>
        <p:txBody>
          <a:bodyPr/>
          <a:lstStyle/>
          <a:p>
            <a:endParaRPr lang="fi-FI"/>
          </a:p>
        </p:txBody>
      </p:sp>
      <p:sp>
        <p:nvSpPr>
          <p:cNvPr id="9" name="Slide Number Placeholder 8"/>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30155552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fi-FI"/>
          </a:p>
        </p:txBody>
      </p:sp>
      <p:sp>
        <p:nvSpPr>
          <p:cNvPr id="3" name="Date Placeholder 2"/>
          <p:cNvSpPr>
            <a:spLocks noGrp="1"/>
          </p:cNvSpPr>
          <p:nvPr>
            <p:ph type="dt" sz="half" idx="10"/>
          </p:nvPr>
        </p:nvSpPr>
        <p:spPr/>
        <p:txBody>
          <a:bodyPr/>
          <a:lstStyle/>
          <a:p>
            <a:fld id="{A1EC286A-F375-45EC-A3A9-3E47608FFC37}" type="datetimeFigureOut">
              <a:rPr lang="fi-FI" smtClean="0"/>
              <a:t>31.8.2022</a:t>
            </a:fld>
            <a:endParaRPr lang="fi-FI"/>
          </a:p>
        </p:txBody>
      </p:sp>
      <p:sp>
        <p:nvSpPr>
          <p:cNvPr id="4" name="Footer Placeholder 3"/>
          <p:cNvSpPr>
            <a:spLocks noGrp="1"/>
          </p:cNvSpPr>
          <p:nvPr>
            <p:ph type="ftr" sz="quarter" idx="11"/>
          </p:nvPr>
        </p:nvSpPr>
        <p:spPr/>
        <p:txBody>
          <a:bodyPr/>
          <a:lstStyle/>
          <a:p>
            <a:endParaRPr lang="fi-FI"/>
          </a:p>
        </p:txBody>
      </p:sp>
      <p:sp>
        <p:nvSpPr>
          <p:cNvPr id="5" name="Slide Number Placeholder 4"/>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21800517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EC286A-F375-45EC-A3A9-3E47608FFC37}" type="datetimeFigureOut">
              <a:rPr lang="fi-FI" smtClean="0"/>
              <a:t>31.8.2022</a:t>
            </a:fld>
            <a:endParaRPr lang="fi-FI"/>
          </a:p>
        </p:txBody>
      </p:sp>
      <p:sp>
        <p:nvSpPr>
          <p:cNvPr id="3" name="Footer Placeholder 2"/>
          <p:cNvSpPr>
            <a:spLocks noGrp="1"/>
          </p:cNvSpPr>
          <p:nvPr>
            <p:ph type="ftr" sz="quarter" idx="11"/>
          </p:nvPr>
        </p:nvSpPr>
        <p:spPr/>
        <p:txBody>
          <a:bodyPr/>
          <a:lstStyle/>
          <a:p>
            <a:endParaRPr lang="fi-FI"/>
          </a:p>
        </p:txBody>
      </p:sp>
      <p:sp>
        <p:nvSpPr>
          <p:cNvPr id="4" name="Slide Number Placeholder 3"/>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24794226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EC286A-F375-45EC-A3A9-3E47608FFC37}" type="datetimeFigureOut">
              <a:rPr lang="fi-FI" smtClean="0"/>
              <a:t>31.8.2022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2219279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fi-FI"/>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i-FI"/>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1EC286A-F375-45EC-A3A9-3E47608FFC37}" type="datetimeFigureOut">
              <a:rPr lang="fi-FI" smtClean="0"/>
              <a:t>31.8.2022</a:t>
            </a:fld>
            <a:endParaRPr lang="fi-FI"/>
          </a:p>
        </p:txBody>
      </p:sp>
      <p:sp>
        <p:nvSpPr>
          <p:cNvPr id="6" name="Footer Placeholder 5"/>
          <p:cNvSpPr>
            <a:spLocks noGrp="1"/>
          </p:cNvSpPr>
          <p:nvPr>
            <p:ph type="ftr" sz="quarter" idx="11"/>
          </p:nvPr>
        </p:nvSpPr>
        <p:spPr/>
        <p:txBody>
          <a:bodyPr/>
          <a:lstStyle/>
          <a:p>
            <a:endParaRPr lang="fi-FI"/>
          </a:p>
        </p:txBody>
      </p:sp>
      <p:sp>
        <p:nvSpPr>
          <p:cNvPr id="7" name="Slide Number Placeholder 6"/>
          <p:cNvSpPr>
            <a:spLocks noGrp="1"/>
          </p:cNvSpPr>
          <p:nvPr>
            <p:ph type="sldNum" sz="quarter" idx="12"/>
          </p:nvPr>
        </p:nvSpPr>
        <p:spPr/>
        <p:txBody>
          <a:bodyPr/>
          <a:lstStyle/>
          <a:p>
            <a:fld id="{A1B31157-6F48-4D9F-BD3D-49DC42F1F819}" type="slidenum">
              <a:rPr lang="fi-FI" smtClean="0"/>
              <a:t>‹#›</a:t>
            </a:fld>
            <a:endParaRPr lang="fi-FI"/>
          </a:p>
        </p:txBody>
      </p:sp>
    </p:spTree>
    <p:extLst>
      <p:ext uri="{BB962C8B-B14F-4D97-AF65-F5344CB8AC3E}">
        <p14:creationId xmlns:p14="http://schemas.microsoft.com/office/powerpoint/2010/main" val="34034180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fi-FI"/>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EC286A-F375-45EC-A3A9-3E47608FFC37}" type="datetimeFigureOut">
              <a:rPr lang="fi-FI" smtClean="0"/>
              <a:t>31.8.2022</a:t>
            </a:fld>
            <a:endParaRPr lang="fi-FI"/>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1B31157-6F48-4D9F-BD3D-49DC42F1F819}" type="slidenum">
              <a:rPr lang="fi-FI" smtClean="0"/>
              <a:t>‹#›</a:t>
            </a:fld>
            <a:endParaRPr lang="fi-FI"/>
          </a:p>
        </p:txBody>
      </p:sp>
    </p:spTree>
    <p:extLst>
      <p:ext uri="{BB962C8B-B14F-4D97-AF65-F5344CB8AC3E}">
        <p14:creationId xmlns:p14="http://schemas.microsoft.com/office/powerpoint/2010/main" val="26917310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hyperlink" Target="https://www.youtube.com/watch?v=0bK3NKbYngU" TargetMode="Externa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Kuva 7">
            <a:extLst>
              <a:ext uri="{FF2B5EF4-FFF2-40B4-BE49-F238E27FC236}">
                <a16:creationId xmlns:a16="http://schemas.microsoft.com/office/drawing/2014/main" id="{730E1F19-5ADB-5BDF-198F-4CEB983A60EA}"/>
              </a:ext>
            </a:extLst>
          </p:cNvPr>
          <p:cNvPicPr>
            <a:picLocks noChangeAspect="1"/>
          </p:cNvPicPr>
          <p:nvPr/>
        </p:nvPicPr>
        <p:blipFill>
          <a:blip r:embed="rId2"/>
          <a:stretch>
            <a:fillRect/>
          </a:stretch>
        </p:blipFill>
        <p:spPr>
          <a:xfrm>
            <a:off x="4066004" y="1320310"/>
            <a:ext cx="4059992" cy="4007830"/>
          </a:xfrm>
          <a:prstGeom prst="rect">
            <a:avLst/>
          </a:prstGeom>
        </p:spPr>
      </p:pic>
      <p:sp>
        <p:nvSpPr>
          <p:cNvPr id="2" name="Tekstiruutu 1">
            <a:extLst>
              <a:ext uri="{FF2B5EF4-FFF2-40B4-BE49-F238E27FC236}">
                <a16:creationId xmlns:a16="http://schemas.microsoft.com/office/drawing/2014/main" id="{C3D98986-85C2-F972-B58F-9EFA576FF709}"/>
              </a:ext>
            </a:extLst>
          </p:cNvPr>
          <p:cNvSpPr txBox="1"/>
          <p:nvPr/>
        </p:nvSpPr>
        <p:spPr>
          <a:xfrm>
            <a:off x="3016940" y="693462"/>
            <a:ext cx="6158120" cy="954107"/>
          </a:xfrm>
          <a:prstGeom prst="rect">
            <a:avLst/>
          </a:prstGeom>
          <a:noFill/>
        </p:spPr>
        <p:txBody>
          <a:bodyPr wrap="square" rtlCol="0">
            <a:spAutoFit/>
          </a:bodyPr>
          <a:lstStyle/>
          <a:p>
            <a:pPr algn="ctr"/>
            <a:r>
              <a:rPr lang="fi-FI" sz="3200" b="1" dirty="0">
                <a:latin typeface="Bahnschrift" panose="020B0502040204020203" pitchFamily="34" charset="0"/>
              </a:rPr>
              <a:t>COME FROM AWAY</a:t>
            </a:r>
          </a:p>
          <a:p>
            <a:endParaRPr lang="fi-FI" sz="2400" b="1" dirty="0">
              <a:latin typeface="Bahnschrift" panose="020B0502040204020203" pitchFamily="34" charset="0"/>
            </a:endParaRPr>
          </a:p>
        </p:txBody>
      </p:sp>
      <p:pic>
        <p:nvPicPr>
          <p:cNvPr id="5" name="Kuva 4">
            <a:extLst>
              <a:ext uri="{FF2B5EF4-FFF2-40B4-BE49-F238E27FC236}">
                <a16:creationId xmlns:a16="http://schemas.microsoft.com/office/drawing/2014/main" id="{920ADBCE-37CD-606B-C34C-9974449873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6004" y="1320310"/>
            <a:ext cx="998323" cy="998323"/>
          </a:xfrm>
          <a:prstGeom prst="rect">
            <a:avLst/>
          </a:prstGeom>
        </p:spPr>
      </p:pic>
      <p:sp>
        <p:nvSpPr>
          <p:cNvPr id="4" name="Tekstiruutu 3">
            <a:extLst>
              <a:ext uri="{FF2B5EF4-FFF2-40B4-BE49-F238E27FC236}">
                <a16:creationId xmlns:a16="http://schemas.microsoft.com/office/drawing/2014/main" id="{2B5871CD-7FC8-AA78-B41E-132653BE5E36}"/>
              </a:ext>
            </a:extLst>
          </p:cNvPr>
          <p:cNvSpPr txBox="1"/>
          <p:nvPr/>
        </p:nvSpPr>
        <p:spPr>
          <a:xfrm>
            <a:off x="1504950" y="5516038"/>
            <a:ext cx="9010650" cy="461665"/>
          </a:xfrm>
          <a:prstGeom prst="rect">
            <a:avLst/>
          </a:prstGeom>
          <a:noFill/>
        </p:spPr>
        <p:txBody>
          <a:bodyPr wrap="square">
            <a:spAutoFit/>
          </a:bodyPr>
          <a:lstStyle/>
          <a:p>
            <a:pPr algn="ctr"/>
            <a:r>
              <a:rPr lang="fi-FI" sz="2400" b="1" dirty="0">
                <a:latin typeface="Bahnschrift" panose="020B0502040204020203" pitchFamily="34" charset="0"/>
              </a:rPr>
              <a:t>TAMPEREEN TYÖVÄEN TEATTERIN OPETUSMATERIAALI 2022-23</a:t>
            </a:r>
          </a:p>
        </p:txBody>
      </p:sp>
      <p:sp>
        <p:nvSpPr>
          <p:cNvPr id="6" name="Tekstiruutu 5">
            <a:extLst>
              <a:ext uri="{FF2B5EF4-FFF2-40B4-BE49-F238E27FC236}">
                <a16:creationId xmlns:a16="http://schemas.microsoft.com/office/drawing/2014/main" id="{85326061-B18F-D54E-5CD1-F9764DB906E3}"/>
              </a:ext>
            </a:extLst>
          </p:cNvPr>
          <p:cNvSpPr txBox="1"/>
          <p:nvPr/>
        </p:nvSpPr>
        <p:spPr>
          <a:xfrm>
            <a:off x="5400675" y="5966282"/>
            <a:ext cx="1636987" cy="307777"/>
          </a:xfrm>
          <a:prstGeom prst="rect">
            <a:avLst/>
          </a:prstGeom>
          <a:noFill/>
        </p:spPr>
        <p:txBody>
          <a:bodyPr wrap="none" rtlCol="0">
            <a:spAutoFit/>
          </a:bodyPr>
          <a:lstStyle/>
          <a:p>
            <a:r>
              <a:rPr lang="fi-FI" sz="1400" dirty="0">
                <a:latin typeface="Bahnschrift" panose="020B0502040204020203" pitchFamily="34" charset="0"/>
              </a:rPr>
              <a:t>Hanna Suutela, FT</a:t>
            </a:r>
          </a:p>
        </p:txBody>
      </p:sp>
    </p:spTree>
    <p:extLst>
      <p:ext uri="{BB962C8B-B14F-4D97-AF65-F5344CB8AC3E}">
        <p14:creationId xmlns:p14="http://schemas.microsoft.com/office/powerpoint/2010/main" val="3506592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023260" y="267637"/>
            <a:ext cx="8286750" cy="1000125"/>
          </a:xfrm>
        </p:spPr>
        <p:txBody>
          <a:bodyPr>
            <a:normAutofit/>
          </a:bodyPr>
          <a:lstStyle/>
          <a:p>
            <a:r>
              <a:rPr lang="fi-FI" sz="3200" dirty="0">
                <a:latin typeface="Bahnschrift" panose="020B0502040204020203" pitchFamily="34" charset="0"/>
              </a:rPr>
              <a:t>TARINAT</a:t>
            </a:r>
          </a:p>
        </p:txBody>
      </p:sp>
      <p:sp>
        <p:nvSpPr>
          <p:cNvPr id="3" name="Subtitle 2"/>
          <p:cNvSpPr>
            <a:spLocks noGrp="1"/>
          </p:cNvSpPr>
          <p:nvPr>
            <p:ph type="subTitle" idx="1"/>
          </p:nvPr>
        </p:nvSpPr>
        <p:spPr>
          <a:xfrm>
            <a:off x="3924578" y="1563457"/>
            <a:ext cx="7442292" cy="1457696"/>
          </a:xfrm>
        </p:spPr>
        <p:txBody>
          <a:bodyPr>
            <a:noAutofit/>
          </a:bodyPr>
          <a:lstStyle/>
          <a:p>
            <a:pPr algn="just">
              <a:lnSpc>
                <a:spcPct val="100000"/>
              </a:lnSpc>
            </a:pPr>
            <a:r>
              <a:rPr lang="fi-FI" sz="2000" b="1" dirty="0">
                <a:latin typeface="Bahnschrift" panose="020B0502040204020203" pitchFamily="34" charset="0"/>
              </a:rPr>
              <a:t>Tehtävä: </a:t>
            </a:r>
            <a:r>
              <a:rPr lang="fi-FI" sz="2000" dirty="0">
                <a:latin typeface="Bahnschrift" panose="020B0502040204020203" pitchFamily="34" charset="0"/>
              </a:rPr>
              <a:t>Haastattele jotakuta itseäsi vanhempaa ihmistä, joka muistaa päivän 11.9.2001. Kysy, miten hän muistaa kuulleensa terrori-iskuista ja muistaako hän, mitä hän silloin ajatteli.</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4" name="Tekstiruutu 13">
            <a:extLst>
              <a:ext uri="{FF2B5EF4-FFF2-40B4-BE49-F238E27FC236}">
                <a16:creationId xmlns:a16="http://schemas.microsoft.com/office/drawing/2014/main" id="{26BEA397-6561-736A-6671-CB0BC8B1CC4C}"/>
              </a:ext>
            </a:extLst>
          </p:cNvPr>
          <p:cNvSpPr txBox="1"/>
          <p:nvPr/>
        </p:nvSpPr>
        <p:spPr>
          <a:xfrm>
            <a:off x="3023260" y="3247303"/>
            <a:ext cx="6145480" cy="369332"/>
          </a:xfrm>
          <a:prstGeom prst="rect">
            <a:avLst/>
          </a:prstGeom>
          <a:noFill/>
        </p:spPr>
        <p:txBody>
          <a:bodyPr wrap="square">
            <a:spAutoFit/>
          </a:bodyPr>
          <a:lstStyle/>
          <a:p>
            <a:endParaRPr lang="fi-FI" dirty="0"/>
          </a:p>
        </p:txBody>
      </p:sp>
      <p:sp>
        <p:nvSpPr>
          <p:cNvPr id="7" name="Tekstiruutu 6">
            <a:extLst>
              <a:ext uri="{FF2B5EF4-FFF2-40B4-BE49-F238E27FC236}">
                <a16:creationId xmlns:a16="http://schemas.microsoft.com/office/drawing/2014/main" id="{AEF2CC12-8875-4862-F249-0C9735BDF5BD}"/>
              </a:ext>
            </a:extLst>
          </p:cNvPr>
          <p:cNvSpPr txBox="1"/>
          <p:nvPr/>
        </p:nvSpPr>
        <p:spPr>
          <a:xfrm>
            <a:off x="3924578" y="2741950"/>
            <a:ext cx="7327992" cy="2862322"/>
          </a:xfrm>
          <a:prstGeom prst="rect">
            <a:avLst/>
          </a:prstGeom>
          <a:noFill/>
        </p:spPr>
        <p:txBody>
          <a:bodyPr wrap="square">
            <a:spAutoFit/>
          </a:bodyPr>
          <a:lstStyle/>
          <a:p>
            <a:pPr algn="just"/>
            <a:r>
              <a:rPr lang="fi-FI" sz="2000" dirty="0">
                <a:latin typeface="Bahnschrift" panose="020B0502040204020203" pitchFamily="34" charset="0"/>
              </a:rPr>
              <a:t>Kootkaa keräämänne kertomukset uutisen vastaanottamisesta ja sen synnyttämistä ajatuksista yhteen lukemalla tai kertomalla ne peräkkäin. Nouseeko aineistosta jokin yhteinen piirre? Toistuuko jokin tunne useammin kuin muut? Mitä yhteisiä sanoja tai aiheita kertomuksista nousee?</a:t>
            </a:r>
          </a:p>
          <a:p>
            <a:pPr algn="just"/>
            <a:endParaRPr lang="fi-FI" sz="2000" dirty="0">
              <a:latin typeface="Bahnschrift" panose="020B0502040204020203" pitchFamily="34" charset="0"/>
            </a:endParaRPr>
          </a:p>
          <a:p>
            <a:pPr algn="just"/>
            <a:r>
              <a:rPr lang="fi-FI" sz="2000" dirty="0">
                <a:latin typeface="Bahnschrift" panose="020B0502040204020203" pitchFamily="34" charset="0"/>
              </a:rPr>
              <a:t>Halutessanne voitte tehdä oman biisin aineistonne pohjalta. Voitte käyttää jonkin jo olemassa olevan laulun musiikkia tai luoda omaa, musikaalilaulusta räppiin, tyyli on vapaa.</a:t>
            </a:r>
          </a:p>
        </p:txBody>
      </p:sp>
      <p:pic>
        <p:nvPicPr>
          <p:cNvPr id="6" name="Kuva 5">
            <a:extLst>
              <a:ext uri="{FF2B5EF4-FFF2-40B4-BE49-F238E27FC236}">
                <a16:creationId xmlns:a16="http://schemas.microsoft.com/office/drawing/2014/main" id="{4F998F7A-B2FC-36D7-B8C0-18BAAE107079}"/>
              </a:ext>
            </a:extLst>
          </p:cNvPr>
          <p:cNvPicPr>
            <a:picLocks noChangeAspect="1"/>
          </p:cNvPicPr>
          <p:nvPr/>
        </p:nvPicPr>
        <p:blipFill>
          <a:blip r:embed="rId3"/>
          <a:stretch>
            <a:fillRect/>
          </a:stretch>
        </p:blipFill>
        <p:spPr>
          <a:xfrm>
            <a:off x="10049166" y="6559270"/>
            <a:ext cx="2030144" cy="298730"/>
          </a:xfrm>
          <a:prstGeom prst="rect">
            <a:avLst/>
          </a:prstGeom>
        </p:spPr>
      </p:pic>
      <p:pic>
        <p:nvPicPr>
          <p:cNvPr id="9" name="Kuva 8">
            <a:extLst>
              <a:ext uri="{FF2B5EF4-FFF2-40B4-BE49-F238E27FC236}">
                <a16:creationId xmlns:a16="http://schemas.microsoft.com/office/drawing/2014/main" id="{6261C2E1-A1F1-39F0-FB70-2D4DA741CACD}"/>
              </a:ext>
            </a:extLst>
          </p:cNvPr>
          <p:cNvPicPr>
            <a:picLocks noChangeAspect="1"/>
          </p:cNvPicPr>
          <p:nvPr/>
        </p:nvPicPr>
        <p:blipFill rotWithShape="1">
          <a:blip r:embed="rId4"/>
          <a:srcRect t="-4750" b="95"/>
          <a:stretch/>
        </p:blipFill>
        <p:spPr>
          <a:xfrm>
            <a:off x="893907" y="1380837"/>
            <a:ext cx="2714625" cy="4328954"/>
          </a:xfrm>
          <a:prstGeom prst="rect">
            <a:avLst/>
          </a:prstGeom>
        </p:spPr>
      </p:pic>
      <p:sp>
        <p:nvSpPr>
          <p:cNvPr id="13" name="Tekstiruutu 12">
            <a:extLst>
              <a:ext uri="{FF2B5EF4-FFF2-40B4-BE49-F238E27FC236}">
                <a16:creationId xmlns:a16="http://schemas.microsoft.com/office/drawing/2014/main" id="{8DD1431B-11E2-8D99-346C-720147EE2BBB}"/>
              </a:ext>
            </a:extLst>
          </p:cNvPr>
          <p:cNvSpPr txBox="1"/>
          <p:nvPr/>
        </p:nvSpPr>
        <p:spPr>
          <a:xfrm>
            <a:off x="1608592" y="5705109"/>
            <a:ext cx="2157963" cy="230832"/>
          </a:xfrm>
          <a:prstGeom prst="rect">
            <a:avLst/>
          </a:prstGeom>
          <a:noFill/>
        </p:spPr>
        <p:txBody>
          <a:bodyPr wrap="none" rtlCol="0">
            <a:spAutoFit/>
          </a:bodyPr>
          <a:lstStyle/>
          <a:p>
            <a:r>
              <a:rPr lang="fi-FI" sz="900" dirty="0">
                <a:latin typeface="Bahnschrift" panose="020B0502040204020203" pitchFamily="34" charset="0"/>
              </a:rPr>
              <a:t>Kuva: </a:t>
            </a:r>
            <a:r>
              <a:rPr lang="en-US" sz="900" b="0" i="0" dirty="0">
                <a:solidFill>
                  <a:srgbClr val="202122"/>
                </a:solidFill>
                <a:effectLst/>
                <a:latin typeface="Bahnschrift" panose="020B0502040204020203" pitchFamily="34" charset="0"/>
              </a:rPr>
              <a:t>U.S. Navy Photo by Jim Watson.</a:t>
            </a:r>
            <a:endParaRPr lang="fi-FI" sz="900" dirty="0">
              <a:latin typeface="Bahnschrift" panose="020B0502040204020203" pitchFamily="34" charset="0"/>
            </a:endParaRPr>
          </a:p>
        </p:txBody>
      </p:sp>
    </p:spTree>
    <p:extLst>
      <p:ext uri="{BB962C8B-B14F-4D97-AF65-F5344CB8AC3E}">
        <p14:creationId xmlns:p14="http://schemas.microsoft.com/office/powerpoint/2010/main" val="10677514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51969" y="189479"/>
            <a:ext cx="8286750" cy="1000125"/>
          </a:xfrm>
        </p:spPr>
        <p:txBody>
          <a:bodyPr>
            <a:normAutofit/>
          </a:bodyPr>
          <a:lstStyle/>
          <a:p>
            <a:r>
              <a:rPr lang="fi-FI" sz="3200" dirty="0">
                <a:latin typeface="Bahnschrift" panose="020B0502040204020203" pitchFamily="34" charset="0"/>
              </a:rPr>
              <a:t>OMA BIISI</a:t>
            </a:r>
          </a:p>
        </p:txBody>
      </p:sp>
      <p:sp>
        <p:nvSpPr>
          <p:cNvPr id="3" name="Subtitle 2"/>
          <p:cNvSpPr>
            <a:spLocks noGrp="1"/>
          </p:cNvSpPr>
          <p:nvPr>
            <p:ph type="subTitle" idx="1"/>
          </p:nvPr>
        </p:nvSpPr>
        <p:spPr>
          <a:xfrm>
            <a:off x="468393" y="1311480"/>
            <a:ext cx="11042754" cy="1655762"/>
          </a:xfrm>
        </p:spPr>
        <p:txBody>
          <a:bodyPr>
            <a:noAutofit/>
          </a:bodyPr>
          <a:lstStyle/>
          <a:p>
            <a:pPr marL="285750" indent="-285750" algn="just">
              <a:lnSpc>
                <a:spcPct val="100000"/>
              </a:lnSpc>
              <a:buFont typeface="Arial" panose="020B0604020202020204" pitchFamily="34" charset="0"/>
              <a:buChar char="•"/>
            </a:pPr>
            <a:r>
              <a:rPr lang="fi-FI" sz="1800" dirty="0">
                <a:latin typeface="Bahnschrift" panose="020B0502040204020203" pitchFamily="34" charset="0"/>
              </a:rPr>
              <a:t>Valitkaa ensin aineistostanne yksi lause tai ajatus, mielellään sellainen, jossa mielestänne näkyy jokin tunne tai kysymys, tai luokaa kertosäe vaikka pelkästä päivämäärästä. Lausetta voi aina muokata esim. niin, että siitä saa riimin, olennaista on kirkas ajatus. Usein hyvä lause on yksinkertainen kuten ”</a:t>
            </a:r>
            <a:r>
              <a:rPr lang="fi-FI" sz="1800" dirty="0" err="1">
                <a:latin typeface="Bahnschrift" panose="020B0502040204020203" pitchFamily="34" charset="0"/>
              </a:rPr>
              <a:t>Mä</a:t>
            </a:r>
            <a:r>
              <a:rPr lang="fi-FI" sz="1800" dirty="0">
                <a:latin typeface="Bahnschrift" panose="020B0502040204020203" pitchFamily="34" charset="0"/>
              </a:rPr>
              <a:t> tahdon päästä kotiin”.</a:t>
            </a:r>
          </a:p>
          <a:p>
            <a:pPr marL="285750" indent="-285750" algn="just">
              <a:lnSpc>
                <a:spcPct val="100000"/>
              </a:lnSpc>
              <a:buFont typeface="Arial" panose="020B0604020202020204" pitchFamily="34" charset="0"/>
              <a:buChar char="•"/>
            </a:pPr>
            <a:r>
              <a:rPr lang="fi-FI" sz="1800" dirty="0">
                <a:latin typeface="Bahnschrift" panose="020B0502040204020203" pitchFamily="34" charset="0"/>
              </a:rPr>
              <a:t>Samalla tavalla voitte miettiä esim. kolme aihetta, kysymystä tai tarinaa ja muokata niistä 1-3 säkeistöä. Eri säkeistöissä voi olla sama tai eri kysymys tai ajatus. Pohtikaa, ketkä laulavat, kenen äänellä laulu puhuu. Jos haluatte käyttää siltaa säkeistöstä kertosäkeeseen, tämä biisissä kuuluva C-osa voi olla luonteeltaan esimerkiksi kuoron esittämä kysymys, teidän kysymyksenne tapahtumista tai ajatus, jonka te nyt biisiä tehdessä jaatte keskenänne.</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4" name="Tekstiruutu 13">
            <a:extLst>
              <a:ext uri="{FF2B5EF4-FFF2-40B4-BE49-F238E27FC236}">
                <a16:creationId xmlns:a16="http://schemas.microsoft.com/office/drawing/2014/main" id="{26BEA397-6561-736A-6671-CB0BC8B1CC4C}"/>
              </a:ext>
            </a:extLst>
          </p:cNvPr>
          <p:cNvSpPr txBox="1"/>
          <p:nvPr/>
        </p:nvSpPr>
        <p:spPr>
          <a:xfrm>
            <a:off x="3023260" y="3247303"/>
            <a:ext cx="6145480" cy="369332"/>
          </a:xfrm>
          <a:prstGeom prst="rect">
            <a:avLst/>
          </a:prstGeom>
          <a:noFill/>
        </p:spPr>
        <p:txBody>
          <a:bodyPr wrap="square">
            <a:spAutoFit/>
          </a:bodyPr>
          <a:lstStyle/>
          <a:p>
            <a:endParaRPr lang="fi-FI" dirty="0"/>
          </a:p>
        </p:txBody>
      </p:sp>
      <p:pic>
        <p:nvPicPr>
          <p:cNvPr id="5" name="Kuva 4">
            <a:extLst>
              <a:ext uri="{FF2B5EF4-FFF2-40B4-BE49-F238E27FC236}">
                <a16:creationId xmlns:a16="http://schemas.microsoft.com/office/drawing/2014/main" id="{4FF4B046-DEC6-D495-526E-17299D9385F3}"/>
              </a:ext>
            </a:extLst>
          </p:cNvPr>
          <p:cNvPicPr>
            <a:picLocks noChangeAspect="1"/>
          </p:cNvPicPr>
          <p:nvPr/>
        </p:nvPicPr>
        <p:blipFill>
          <a:blip r:embed="rId3"/>
          <a:stretch>
            <a:fillRect/>
          </a:stretch>
        </p:blipFill>
        <p:spPr>
          <a:xfrm>
            <a:off x="7885953" y="3904013"/>
            <a:ext cx="3851306" cy="2568039"/>
          </a:xfrm>
          <a:prstGeom prst="rect">
            <a:avLst/>
          </a:prstGeom>
        </p:spPr>
      </p:pic>
      <p:sp>
        <p:nvSpPr>
          <p:cNvPr id="7" name="Tekstiruutu 6">
            <a:extLst>
              <a:ext uri="{FF2B5EF4-FFF2-40B4-BE49-F238E27FC236}">
                <a16:creationId xmlns:a16="http://schemas.microsoft.com/office/drawing/2014/main" id="{C217D1E4-22A6-68F3-640E-C5345D3E67B7}"/>
              </a:ext>
            </a:extLst>
          </p:cNvPr>
          <p:cNvSpPr txBox="1"/>
          <p:nvPr/>
        </p:nvSpPr>
        <p:spPr>
          <a:xfrm>
            <a:off x="471618" y="4089243"/>
            <a:ext cx="7164526" cy="2308324"/>
          </a:xfrm>
          <a:prstGeom prst="rect">
            <a:avLst/>
          </a:prstGeom>
          <a:noFill/>
        </p:spPr>
        <p:txBody>
          <a:bodyPr wrap="square">
            <a:spAutoFit/>
          </a:bodyPr>
          <a:lstStyle/>
          <a:p>
            <a:pPr marL="285750" indent="-285750" algn="just">
              <a:lnSpc>
                <a:spcPct val="100000"/>
              </a:lnSpc>
              <a:buFont typeface="Arial" panose="020B0604020202020204" pitchFamily="34" charset="0"/>
              <a:buChar char="•"/>
            </a:pPr>
            <a:r>
              <a:rPr lang="fi-FI" sz="1800" dirty="0">
                <a:latin typeface="Bahnschrift" panose="020B0502040204020203" pitchFamily="34" charset="0"/>
              </a:rPr>
              <a:t>Voitte tutkia tekstin pohjaksi </a:t>
            </a:r>
            <a:r>
              <a:rPr lang="fi-FI" sz="1800" dirty="0" err="1">
                <a:latin typeface="Bahnschrift" panose="020B0502040204020203" pitchFamily="34" charset="0"/>
              </a:rPr>
              <a:t>Come</a:t>
            </a:r>
            <a:r>
              <a:rPr lang="fi-FI" sz="1800" dirty="0">
                <a:latin typeface="Bahnschrift" panose="020B0502040204020203" pitchFamily="34" charset="0"/>
              </a:rPr>
              <a:t> </a:t>
            </a:r>
            <a:r>
              <a:rPr lang="fi-FI" sz="1800" dirty="0" err="1">
                <a:latin typeface="Bahnschrift" panose="020B0502040204020203" pitchFamily="34" charset="0"/>
              </a:rPr>
              <a:t>from</a:t>
            </a:r>
            <a:r>
              <a:rPr lang="fi-FI" sz="1800" dirty="0">
                <a:latin typeface="Bahnschrift" panose="020B0502040204020203" pitchFamily="34" charset="0"/>
              </a:rPr>
              <a:t> </a:t>
            </a:r>
            <a:r>
              <a:rPr lang="fi-FI" sz="1800" dirty="0" err="1">
                <a:latin typeface="Bahnschrift" panose="020B0502040204020203" pitchFamily="34" charset="0"/>
              </a:rPr>
              <a:t>Awayn</a:t>
            </a:r>
            <a:r>
              <a:rPr lang="fi-FI" sz="1800" dirty="0">
                <a:latin typeface="Bahnschrift" panose="020B0502040204020203" pitchFamily="34" charset="0"/>
              </a:rPr>
              <a:t> musikaalin lauluja. Klassisia kysymyslauluja ovat esimerkiksi Bob Dylanin </a:t>
            </a:r>
            <a:r>
              <a:rPr lang="fi-FI" sz="1800" dirty="0" err="1">
                <a:latin typeface="Bahnschrift" panose="020B0502040204020203" pitchFamily="34" charset="0"/>
              </a:rPr>
              <a:t>Blowin</a:t>
            </a:r>
            <a:r>
              <a:rPr lang="fi-FI" sz="1800" dirty="0">
                <a:latin typeface="Bahnschrift" panose="020B0502040204020203" pitchFamily="34" charset="0"/>
              </a:rPr>
              <a:t>’ in </a:t>
            </a:r>
            <a:r>
              <a:rPr lang="fi-FI" sz="1800" dirty="0" err="1">
                <a:latin typeface="Bahnschrift" panose="020B0502040204020203" pitchFamily="34" charset="0"/>
              </a:rPr>
              <a:t>the</a:t>
            </a:r>
            <a:r>
              <a:rPr lang="fi-FI" sz="1800" dirty="0">
                <a:latin typeface="Bahnschrift" panose="020B0502040204020203" pitchFamily="34" charset="0"/>
              </a:rPr>
              <a:t> </a:t>
            </a:r>
            <a:r>
              <a:rPr lang="fi-FI" sz="1800" dirty="0" err="1">
                <a:latin typeface="Bahnschrift" panose="020B0502040204020203" pitchFamily="34" charset="0"/>
              </a:rPr>
              <a:t>Wind</a:t>
            </a:r>
            <a:r>
              <a:rPr lang="fi-FI" sz="1800" dirty="0">
                <a:latin typeface="Bahnschrift" panose="020B0502040204020203" pitchFamily="34" charset="0"/>
              </a:rPr>
              <a:t> tai kansanlaulu </a:t>
            </a:r>
            <a:r>
              <a:rPr lang="fi-FI" sz="1800" dirty="0" err="1">
                <a:latin typeface="Bahnschrift" panose="020B0502040204020203" pitchFamily="34" charset="0"/>
              </a:rPr>
              <a:t>Where</a:t>
            </a:r>
            <a:r>
              <a:rPr lang="fi-FI" sz="1800" dirty="0">
                <a:latin typeface="Bahnschrift" panose="020B0502040204020203" pitchFamily="34" charset="0"/>
              </a:rPr>
              <a:t> </a:t>
            </a:r>
            <a:r>
              <a:rPr lang="fi-FI" sz="1800" dirty="0" err="1">
                <a:latin typeface="Bahnschrift" panose="020B0502040204020203" pitchFamily="34" charset="0"/>
              </a:rPr>
              <a:t>have</a:t>
            </a:r>
            <a:r>
              <a:rPr lang="fi-FI" sz="1800" dirty="0">
                <a:latin typeface="Bahnschrift" panose="020B0502040204020203" pitchFamily="34" charset="0"/>
              </a:rPr>
              <a:t> </a:t>
            </a:r>
            <a:r>
              <a:rPr lang="fi-FI" sz="1800" dirty="0" err="1">
                <a:latin typeface="Bahnschrift" panose="020B0502040204020203" pitchFamily="34" charset="0"/>
              </a:rPr>
              <a:t>all</a:t>
            </a:r>
            <a:r>
              <a:rPr lang="fi-FI" sz="1800" dirty="0">
                <a:latin typeface="Bahnschrift" panose="020B0502040204020203" pitchFamily="34" charset="0"/>
              </a:rPr>
              <a:t> </a:t>
            </a:r>
            <a:r>
              <a:rPr lang="fi-FI" sz="1800" dirty="0" err="1">
                <a:latin typeface="Bahnschrift" panose="020B0502040204020203" pitchFamily="34" charset="0"/>
              </a:rPr>
              <a:t>the</a:t>
            </a:r>
            <a:r>
              <a:rPr lang="fi-FI" sz="1800" dirty="0">
                <a:latin typeface="Bahnschrift" panose="020B0502040204020203" pitchFamily="34" charset="0"/>
              </a:rPr>
              <a:t> </a:t>
            </a:r>
            <a:r>
              <a:rPr lang="fi-FI" sz="1800" dirty="0" err="1">
                <a:latin typeface="Bahnschrift" panose="020B0502040204020203" pitchFamily="34" charset="0"/>
              </a:rPr>
              <a:t>flowers</a:t>
            </a:r>
            <a:r>
              <a:rPr lang="fi-FI" sz="1800" dirty="0">
                <a:latin typeface="Bahnschrift" panose="020B0502040204020203" pitchFamily="34" charset="0"/>
              </a:rPr>
              <a:t> </a:t>
            </a:r>
            <a:r>
              <a:rPr lang="fi-FI" sz="1800" dirty="0" err="1">
                <a:latin typeface="Bahnschrift" panose="020B0502040204020203" pitchFamily="34" charset="0"/>
              </a:rPr>
              <a:t>gone</a:t>
            </a:r>
            <a:r>
              <a:rPr lang="fi-FI" sz="1800" dirty="0">
                <a:latin typeface="Bahnschrift" panose="020B0502040204020203" pitchFamily="34" charset="0"/>
              </a:rPr>
              <a:t>, mutta biisin voi tehdä myös paikasta, toiveesta tai identiteetistä (</a:t>
            </a:r>
            <a:r>
              <a:rPr lang="fi-FI" sz="1800" dirty="0" err="1">
                <a:latin typeface="Bahnschrift" panose="020B0502040204020203" pitchFamily="34" charset="0"/>
              </a:rPr>
              <a:t>CfA:ssa</a:t>
            </a:r>
            <a:r>
              <a:rPr lang="fi-FI" sz="1800" dirty="0">
                <a:latin typeface="Bahnschrift" panose="020B0502040204020203" pitchFamily="34" charset="0"/>
              </a:rPr>
              <a:t> Saaren asukas tai naiskapteenin laulu lentämisestä). Biisi voi olla myös kuin sivusta kuultu tuntemattoman ihmisen puhelu kotiin tai kauppalista, jonka tarvikkeet ilmaisevat jotakin kokonaistilanteesta.</a:t>
            </a:r>
          </a:p>
        </p:txBody>
      </p:sp>
      <p:pic>
        <p:nvPicPr>
          <p:cNvPr id="9" name="Kuva 8">
            <a:extLst>
              <a:ext uri="{FF2B5EF4-FFF2-40B4-BE49-F238E27FC236}">
                <a16:creationId xmlns:a16="http://schemas.microsoft.com/office/drawing/2014/main" id="{7808622C-7539-F2A7-4C54-9EF03F5994D0}"/>
              </a:ext>
            </a:extLst>
          </p:cNvPr>
          <p:cNvPicPr>
            <a:picLocks noChangeAspect="1"/>
          </p:cNvPicPr>
          <p:nvPr/>
        </p:nvPicPr>
        <p:blipFill>
          <a:blip r:embed="rId4"/>
          <a:stretch>
            <a:fillRect/>
          </a:stretch>
        </p:blipFill>
        <p:spPr>
          <a:xfrm>
            <a:off x="10161856" y="6559270"/>
            <a:ext cx="2030144" cy="298730"/>
          </a:xfrm>
          <a:prstGeom prst="rect">
            <a:avLst/>
          </a:prstGeom>
        </p:spPr>
      </p:pic>
      <p:pic>
        <p:nvPicPr>
          <p:cNvPr id="13" name="Kuva 12">
            <a:extLst>
              <a:ext uri="{FF2B5EF4-FFF2-40B4-BE49-F238E27FC236}">
                <a16:creationId xmlns:a16="http://schemas.microsoft.com/office/drawing/2014/main" id="{22B022BB-A086-6B6F-19E9-3F8D593F0AAC}"/>
              </a:ext>
            </a:extLst>
          </p:cNvPr>
          <p:cNvPicPr>
            <a:picLocks noChangeAspect="1"/>
          </p:cNvPicPr>
          <p:nvPr/>
        </p:nvPicPr>
        <p:blipFill>
          <a:blip r:embed="rId5"/>
          <a:stretch>
            <a:fillRect/>
          </a:stretch>
        </p:blipFill>
        <p:spPr>
          <a:xfrm>
            <a:off x="7798641" y="6434291"/>
            <a:ext cx="1109568" cy="249958"/>
          </a:xfrm>
          <a:prstGeom prst="rect">
            <a:avLst/>
          </a:prstGeom>
        </p:spPr>
      </p:pic>
    </p:spTree>
    <p:extLst>
      <p:ext uri="{BB962C8B-B14F-4D97-AF65-F5344CB8AC3E}">
        <p14:creationId xmlns:p14="http://schemas.microsoft.com/office/powerpoint/2010/main" val="17900792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2625" y="245077"/>
            <a:ext cx="8286750" cy="1000125"/>
          </a:xfrm>
        </p:spPr>
        <p:txBody>
          <a:bodyPr>
            <a:normAutofit/>
          </a:bodyPr>
          <a:lstStyle/>
          <a:p>
            <a:r>
              <a:rPr lang="fi-FI" sz="3200" dirty="0">
                <a:latin typeface="Bahnschrift" panose="020B0502040204020203" pitchFamily="34" charset="0"/>
              </a:rPr>
              <a:t>UUTISET HISTORIAN TODISTAJINA</a:t>
            </a:r>
          </a:p>
        </p:txBody>
      </p:sp>
      <p:sp>
        <p:nvSpPr>
          <p:cNvPr id="3" name="Subtitle 2"/>
          <p:cNvSpPr>
            <a:spLocks noGrp="1"/>
          </p:cNvSpPr>
          <p:nvPr>
            <p:ph type="subTitle" idx="1"/>
          </p:nvPr>
        </p:nvSpPr>
        <p:spPr>
          <a:xfrm>
            <a:off x="500062" y="1490279"/>
            <a:ext cx="10389611" cy="1655762"/>
          </a:xfrm>
        </p:spPr>
        <p:txBody>
          <a:bodyPr>
            <a:noAutofit/>
          </a:bodyPr>
          <a:lstStyle/>
          <a:p>
            <a:pPr algn="just">
              <a:lnSpc>
                <a:spcPct val="150000"/>
              </a:lnSpc>
            </a:pPr>
            <a:r>
              <a:rPr lang="fi-FI" sz="1800" dirty="0">
                <a:latin typeface="Bahnschrift" panose="020B0502040204020203" pitchFamily="34" charset="0"/>
              </a:rPr>
              <a:t>Voitte halutessanne katsoa YouTubesta luettavan suomalaisen uutistallenteen päivältä 9.11.2001. Huom. YouTubesta löytyvä aineisto, mukaan lukien Ylen uutiset, voi edelleen järkyttää herkimpiä. Älä valitse tätä tehtävää, mikäli et halua ahdistua maailman tilasta. Jos ahdistaa, katso mieluummin ainoastaan </a:t>
            </a:r>
            <a:r>
              <a:rPr lang="fi-FI" sz="1800" dirty="0" err="1">
                <a:latin typeface="Bahnschrift" panose="020B0502040204020203" pitchFamily="34" charset="0"/>
              </a:rPr>
              <a:t>Come</a:t>
            </a:r>
            <a:r>
              <a:rPr lang="fi-FI" sz="1800" dirty="0">
                <a:latin typeface="Bahnschrift" panose="020B0502040204020203" pitchFamily="34" charset="0"/>
              </a:rPr>
              <a:t> </a:t>
            </a:r>
            <a:r>
              <a:rPr lang="fi-FI" sz="1800" dirty="0" err="1">
                <a:latin typeface="Bahnschrift" panose="020B0502040204020203" pitchFamily="34" charset="0"/>
              </a:rPr>
              <a:t>from</a:t>
            </a:r>
            <a:r>
              <a:rPr lang="fi-FI" sz="1800" dirty="0">
                <a:latin typeface="Bahnschrift" panose="020B0502040204020203" pitchFamily="34" charset="0"/>
              </a:rPr>
              <a:t> </a:t>
            </a:r>
            <a:r>
              <a:rPr lang="fi-FI" sz="1800" dirty="0" err="1">
                <a:latin typeface="Bahnschrift" panose="020B0502040204020203" pitchFamily="34" charset="0"/>
              </a:rPr>
              <a:t>Away</a:t>
            </a:r>
            <a:r>
              <a:rPr lang="fi-FI" sz="1800" dirty="0">
                <a:latin typeface="Bahnschrift" panose="020B0502040204020203" pitchFamily="34" charset="0"/>
              </a:rPr>
              <a:t>, joka on ihmisuskoa lisäävä vastalääke maailmantuskaan.</a:t>
            </a:r>
          </a:p>
          <a:p>
            <a:pPr algn="l">
              <a:lnSpc>
                <a:spcPct val="150000"/>
              </a:lnSpc>
            </a:pPr>
            <a:r>
              <a:rPr lang="fi-FI" sz="1800" dirty="0">
                <a:latin typeface="Bahnschrift" panose="020B0502040204020203" pitchFamily="34" charset="0"/>
              </a:rPr>
              <a:t>Linkki uutistallenteeseen: </a:t>
            </a:r>
            <a:r>
              <a:rPr lang="fi-FI" sz="1400" dirty="0">
                <a:latin typeface="Bahnschrift" panose="020B0502040204020203" pitchFamily="34" charset="0"/>
                <a:hlinkClick r:id="rId2"/>
              </a:rPr>
              <a:t>Yle Uutislähetys 11.9.2001 (</a:t>
            </a:r>
            <a:r>
              <a:rPr lang="fi-FI" sz="1400" dirty="0" err="1">
                <a:latin typeface="Bahnschrift" panose="020B0502040204020203" pitchFamily="34" charset="0"/>
                <a:hlinkClick r:id="rId2"/>
              </a:rPr>
              <a:t>Wtc</a:t>
            </a:r>
            <a:r>
              <a:rPr lang="fi-FI" sz="1400" dirty="0">
                <a:latin typeface="Bahnschrift" panose="020B0502040204020203" pitchFamily="34" charset="0"/>
                <a:hlinkClick r:id="rId2"/>
              </a:rPr>
              <a:t> Tornit Romahtivat) - YouTube</a:t>
            </a:r>
            <a:endParaRPr lang="fi-FI" sz="1800" dirty="0">
              <a:latin typeface="Bahnschrift" panose="020B0502040204020203" pitchFamily="34" charset="0"/>
            </a:endParaRPr>
          </a:p>
          <a:p>
            <a:pPr algn="l">
              <a:lnSpc>
                <a:spcPct val="100000"/>
              </a:lnSpc>
            </a:pPr>
            <a:endParaRPr lang="fi-FI" sz="1800" dirty="0">
              <a:latin typeface="Bahnschrift" panose="020B0502040204020203" pitchFamily="34" charset="0"/>
            </a:endParaRP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391118"/>
            <a:ext cx="6145480" cy="923330"/>
          </a:xfrm>
          <a:prstGeom prst="rect">
            <a:avLst/>
          </a:prstGeom>
          <a:noFill/>
        </p:spPr>
        <p:txBody>
          <a:bodyPr wrap="square">
            <a:spAutoFit/>
          </a:bodyPr>
          <a:lstStyle/>
          <a:p>
            <a:endParaRPr lang="fi-FI" dirty="0"/>
          </a:p>
          <a:p>
            <a:endParaRPr lang="fi-FI" dirty="0"/>
          </a:p>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6195950" y="315396"/>
            <a:ext cx="6145480" cy="369332"/>
          </a:xfrm>
          <a:prstGeom prst="rect">
            <a:avLst/>
          </a:prstGeom>
          <a:noFill/>
        </p:spPr>
        <p:txBody>
          <a:bodyPr wrap="square">
            <a:spAutoFit/>
          </a:bodyPr>
          <a:lstStyle/>
          <a:p>
            <a:endParaRPr lang="fi-FI" dirty="0"/>
          </a:p>
        </p:txBody>
      </p:sp>
      <p:pic>
        <p:nvPicPr>
          <p:cNvPr id="6" name="Kuva 5">
            <a:extLst>
              <a:ext uri="{FF2B5EF4-FFF2-40B4-BE49-F238E27FC236}">
                <a16:creationId xmlns:a16="http://schemas.microsoft.com/office/drawing/2014/main" id="{C96C5376-E62E-0D53-7209-8BB4D3E5F97A}"/>
              </a:ext>
            </a:extLst>
          </p:cNvPr>
          <p:cNvPicPr>
            <a:picLocks noChangeAspect="1"/>
          </p:cNvPicPr>
          <p:nvPr/>
        </p:nvPicPr>
        <p:blipFill rotWithShape="1">
          <a:blip r:embed="rId4"/>
          <a:srcRect l="5986" t="31272" r="-8739" b="23636"/>
          <a:stretch/>
        </p:blipFill>
        <p:spPr>
          <a:xfrm>
            <a:off x="629394" y="3920745"/>
            <a:ext cx="3586346" cy="2277477"/>
          </a:xfrm>
          <a:prstGeom prst="rect">
            <a:avLst/>
          </a:prstGeom>
        </p:spPr>
      </p:pic>
      <p:sp>
        <p:nvSpPr>
          <p:cNvPr id="9" name="Tekstiruutu 8">
            <a:extLst>
              <a:ext uri="{FF2B5EF4-FFF2-40B4-BE49-F238E27FC236}">
                <a16:creationId xmlns:a16="http://schemas.microsoft.com/office/drawing/2014/main" id="{12615C7A-1B29-68BB-7A1B-05B1964FF7B7}"/>
              </a:ext>
            </a:extLst>
          </p:cNvPr>
          <p:cNvSpPr txBox="1"/>
          <p:nvPr/>
        </p:nvSpPr>
        <p:spPr>
          <a:xfrm>
            <a:off x="4512624" y="3951592"/>
            <a:ext cx="7338950" cy="2308324"/>
          </a:xfrm>
          <a:prstGeom prst="rect">
            <a:avLst/>
          </a:prstGeom>
          <a:noFill/>
        </p:spPr>
        <p:txBody>
          <a:bodyPr wrap="square">
            <a:spAutoFit/>
          </a:bodyPr>
          <a:lstStyle/>
          <a:p>
            <a:pPr marL="342900" indent="-342900" algn="l">
              <a:lnSpc>
                <a:spcPct val="100000"/>
              </a:lnSpc>
              <a:buAutoNum type="arabicParenR"/>
            </a:pPr>
            <a:r>
              <a:rPr lang="fi-FI" sz="1800" dirty="0">
                <a:latin typeface="Bahnschrift" panose="020B0502040204020203" pitchFamily="34" charset="0"/>
              </a:rPr>
              <a:t>Jos olisit nähnyt ainoastaan päivän uutiset, mitä olisit ymmärtänyt/päätellyt tapahtumista?</a:t>
            </a:r>
          </a:p>
          <a:p>
            <a:pPr marL="342900" indent="-342900" algn="l">
              <a:lnSpc>
                <a:spcPct val="100000"/>
              </a:lnSpc>
              <a:buAutoNum type="arabicParenR"/>
            </a:pPr>
            <a:endParaRPr lang="fi-FI" dirty="0">
              <a:latin typeface="Bahnschrift" panose="020B0502040204020203" pitchFamily="34" charset="0"/>
            </a:endParaRPr>
          </a:p>
          <a:p>
            <a:pPr marL="342900" indent="-342900" algn="l">
              <a:lnSpc>
                <a:spcPct val="100000"/>
              </a:lnSpc>
              <a:buAutoNum type="arabicParenR"/>
            </a:pPr>
            <a:r>
              <a:rPr lang="fi-FI" sz="1800" dirty="0">
                <a:latin typeface="Bahnschrift" panose="020B0502040204020203" pitchFamily="34" charset="0"/>
              </a:rPr>
              <a:t>Miten ja mikä tunne näkyy uutistenlukijan ja toimittajien ilmaisussa? Huomaatko jotain muuta poikkeuksellista?</a:t>
            </a:r>
          </a:p>
          <a:p>
            <a:pPr marL="342900" indent="-342900" algn="l">
              <a:lnSpc>
                <a:spcPct val="100000"/>
              </a:lnSpc>
              <a:buAutoNum type="arabicParenR"/>
            </a:pPr>
            <a:endParaRPr lang="fi-FI" dirty="0">
              <a:latin typeface="Bahnschrift" panose="020B0502040204020203" pitchFamily="34" charset="0"/>
            </a:endParaRPr>
          </a:p>
          <a:p>
            <a:pPr marL="342900" indent="-342900" algn="l">
              <a:lnSpc>
                <a:spcPct val="100000"/>
              </a:lnSpc>
              <a:buAutoNum type="arabicParenR"/>
            </a:pPr>
            <a:r>
              <a:rPr lang="fi-FI" sz="1800" dirty="0">
                <a:latin typeface="Bahnschrift" panose="020B0502040204020203" pitchFamily="34" charset="0"/>
              </a:rPr>
              <a:t>Keskustelkaa luokassa siitä, mikä on luotettava lähde 9/11 aineistoon ja mikä ei.</a:t>
            </a:r>
          </a:p>
        </p:txBody>
      </p:sp>
      <p:pic>
        <p:nvPicPr>
          <p:cNvPr id="7" name="Kuva 6">
            <a:extLst>
              <a:ext uri="{FF2B5EF4-FFF2-40B4-BE49-F238E27FC236}">
                <a16:creationId xmlns:a16="http://schemas.microsoft.com/office/drawing/2014/main" id="{F0EDABC3-0F45-032D-5719-3D7C93035579}"/>
              </a:ext>
            </a:extLst>
          </p:cNvPr>
          <p:cNvPicPr>
            <a:picLocks noChangeAspect="1"/>
          </p:cNvPicPr>
          <p:nvPr/>
        </p:nvPicPr>
        <p:blipFill>
          <a:blip r:embed="rId5"/>
          <a:stretch>
            <a:fillRect/>
          </a:stretch>
        </p:blipFill>
        <p:spPr>
          <a:xfrm>
            <a:off x="10161856" y="6470273"/>
            <a:ext cx="2030144" cy="298730"/>
          </a:xfrm>
          <a:prstGeom prst="rect">
            <a:avLst/>
          </a:prstGeom>
        </p:spPr>
      </p:pic>
    </p:spTree>
    <p:extLst>
      <p:ext uri="{BB962C8B-B14F-4D97-AF65-F5344CB8AC3E}">
        <p14:creationId xmlns:p14="http://schemas.microsoft.com/office/powerpoint/2010/main" val="10390135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40093" y="414044"/>
            <a:ext cx="8286750" cy="1000125"/>
          </a:xfrm>
        </p:spPr>
        <p:txBody>
          <a:bodyPr>
            <a:normAutofit/>
          </a:bodyPr>
          <a:lstStyle/>
          <a:p>
            <a:r>
              <a:rPr lang="fi-FI" sz="3200" dirty="0">
                <a:latin typeface="Bahnschrift" panose="020B0502040204020203" pitchFamily="34" charset="0"/>
              </a:rPr>
              <a:t>NÄKÖKULMA ON SANOMA</a:t>
            </a:r>
          </a:p>
        </p:txBody>
      </p:sp>
      <p:sp>
        <p:nvSpPr>
          <p:cNvPr id="3" name="Subtitle 2"/>
          <p:cNvSpPr>
            <a:spLocks noGrp="1"/>
          </p:cNvSpPr>
          <p:nvPr>
            <p:ph type="subTitle" idx="1"/>
          </p:nvPr>
        </p:nvSpPr>
        <p:spPr>
          <a:xfrm>
            <a:off x="1035936" y="1712759"/>
            <a:ext cx="10506736" cy="1655762"/>
          </a:xfrm>
        </p:spPr>
        <p:txBody>
          <a:bodyPr>
            <a:noAutofit/>
          </a:bodyPr>
          <a:lstStyle/>
          <a:p>
            <a:pPr algn="l">
              <a:lnSpc>
                <a:spcPct val="100000"/>
              </a:lnSpc>
            </a:pPr>
            <a:r>
              <a:rPr lang="fi-FI" sz="2000" dirty="0">
                <a:latin typeface="Bahnschrift" panose="020B0502040204020203" pitchFamily="34" charset="0"/>
              </a:rPr>
              <a:t>Suhteessa akuuttiin uutisaineistoon tai myöhempiin tapahtuma-analyyseihin ja </a:t>
            </a:r>
            <a:r>
              <a:rPr lang="fi-FI" sz="2000" dirty="0" err="1">
                <a:latin typeface="Bahnschrift" panose="020B0502040204020203" pitchFamily="34" charset="0"/>
              </a:rPr>
              <a:t>dokumentaareihin</a:t>
            </a:r>
            <a:r>
              <a:rPr lang="fi-FI" sz="2000" dirty="0">
                <a:latin typeface="Bahnschrift" panose="020B0502040204020203" pitchFamily="34" charset="0"/>
              </a:rPr>
              <a:t>, mikä on musikaalin </a:t>
            </a:r>
            <a:r>
              <a:rPr lang="fi-FI" sz="2000" dirty="0" err="1">
                <a:latin typeface="Bahnschrift" panose="020B0502040204020203" pitchFamily="34" charset="0"/>
              </a:rPr>
              <a:t>Come</a:t>
            </a:r>
            <a:r>
              <a:rPr lang="fi-FI" sz="2000" dirty="0">
                <a:latin typeface="Bahnschrift" panose="020B0502040204020203" pitchFamily="34" charset="0"/>
              </a:rPr>
              <a:t> </a:t>
            </a:r>
            <a:r>
              <a:rPr lang="fi-FI" sz="2000" dirty="0" err="1">
                <a:latin typeface="Bahnschrift" panose="020B0502040204020203" pitchFamily="34" charset="0"/>
              </a:rPr>
              <a:t>from</a:t>
            </a:r>
            <a:r>
              <a:rPr lang="fi-FI" sz="2000" dirty="0">
                <a:latin typeface="Bahnschrift" panose="020B0502040204020203" pitchFamily="34" charset="0"/>
              </a:rPr>
              <a:t> </a:t>
            </a:r>
            <a:r>
              <a:rPr lang="fi-FI" sz="2000" dirty="0" err="1">
                <a:latin typeface="Bahnschrift" panose="020B0502040204020203" pitchFamily="34" charset="0"/>
              </a:rPr>
              <a:t>Away</a:t>
            </a:r>
            <a:r>
              <a:rPr lang="fi-FI" sz="2000" dirty="0">
                <a:latin typeface="Bahnschrift" panose="020B0502040204020203" pitchFamily="34" charset="0"/>
              </a:rPr>
              <a:t> näkökulma ja sanoma?</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4" name="Tekstiruutu 13">
            <a:extLst>
              <a:ext uri="{FF2B5EF4-FFF2-40B4-BE49-F238E27FC236}">
                <a16:creationId xmlns:a16="http://schemas.microsoft.com/office/drawing/2014/main" id="{26BEA397-6561-736A-6671-CB0BC8B1CC4C}"/>
              </a:ext>
            </a:extLst>
          </p:cNvPr>
          <p:cNvSpPr txBox="1"/>
          <p:nvPr/>
        </p:nvSpPr>
        <p:spPr>
          <a:xfrm>
            <a:off x="3023260" y="3247303"/>
            <a:ext cx="6145480" cy="369332"/>
          </a:xfrm>
          <a:prstGeom prst="rect">
            <a:avLst/>
          </a:prstGeom>
          <a:noFill/>
        </p:spPr>
        <p:txBody>
          <a:bodyPr wrap="square">
            <a:spAutoFit/>
          </a:bodyPr>
          <a:lstStyle/>
          <a:p>
            <a:endParaRPr lang="fi-FI" dirty="0"/>
          </a:p>
        </p:txBody>
      </p:sp>
      <p:pic>
        <p:nvPicPr>
          <p:cNvPr id="5" name="Kuva 4">
            <a:extLst>
              <a:ext uri="{FF2B5EF4-FFF2-40B4-BE49-F238E27FC236}">
                <a16:creationId xmlns:a16="http://schemas.microsoft.com/office/drawing/2014/main" id="{58129B5B-C040-3D7B-A377-D8EF26E053F2}"/>
              </a:ext>
            </a:extLst>
          </p:cNvPr>
          <p:cNvPicPr>
            <a:picLocks noChangeAspect="1"/>
          </p:cNvPicPr>
          <p:nvPr/>
        </p:nvPicPr>
        <p:blipFill>
          <a:blip r:embed="rId3"/>
          <a:stretch>
            <a:fillRect/>
          </a:stretch>
        </p:blipFill>
        <p:spPr>
          <a:xfrm>
            <a:off x="5254090" y="2751652"/>
            <a:ext cx="5842454" cy="3446135"/>
          </a:xfrm>
          <a:prstGeom prst="rect">
            <a:avLst/>
          </a:prstGeom>
        </p:spPr>
      </p:pic>
      <p:sp>
        <p:nvSpPr>
          <p:cNvPr id="7" name="Tekstiruutu 6">
            <a:extLst>
              <a:ext uri="{FF2B5EF4-FFF2-40B4-BE49-F238E27FC236}">
                <a16:creationId xmlns:a16="http://schemas.microsoft.com/office/drawing/2014/main" id="{BB5FBE23-1A49-29F3-AD77-796A02D59C1B}"/>
              </a:ext>
            </a:extLst>
          </p:cNvPr>
          <p:cNvSpPr txBox="1"/>
          <p:nvPr/>
        </p:nvSpPr>
        <p:spPr>
          <a:xfrm>
            <a:off x="756206" y="2760104"/>
            <a:ext cx="4179229" cy="3544560"/>
          </a:xfrm>
          <a:prstGeom prst="rect">
            <a:avLst/>
          </a:prstGeom>
          <a:noFill/>
        </p:spPr>
        <p:txBody>
          <a:bodyPr wrap="square">
            <a:spAutoFit/>
          </a:bodyPr>
          <a:lstStyle/>
          <a:p>
            <a:pPr marL="285750" marR="0" lvl="0" indent="-285750"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Lisämateriaalina voitte käyttää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You</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tuben</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runsasta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Come</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from</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Away</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-aineistoa, jossa musikaalin tekijät ja tarinoita kertoneet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ganderilaiset</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kuvaavat yhteistä kokemustaan. Näitä löytää esimerkiksi hakusanoilla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Come</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from</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Away</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musical</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interview</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writers</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cast</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talk</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creatives</a:t>
            </a:r>
            <a:endPar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endParaRPr>
          </a:p>
          <a:p>
            <a:pPr marL="285750" marR="0" lvl="0" indent="-285750"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You</a:t>
            </a:r>
            <a:r>
              <a:rPr lang="fi-FI" dirty="0">
                <a:solidFill>
                  <a:prstClr val="black"/>
                </a:solidFill>
                <a:latin typeface="Bahnschrift" panose="020B0502040204020203" pitchFamily="34" charset="0"/>
              </a:rPr>
              <a:t>T</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uben</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aineisto musikaalista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Come</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from</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a:t>
            </a:r>
            <a:r>
              <a:rPr kumimoji="0" lang="fi-FI" sz="1800" b="0" i="0" u="none" strike="noStrike" kern="1200" cap="none" spc="0" normalizeH="0" baseline="0" noProof="0" dirty="0" err="1">
                <a:ln>
                  <a:noFill/>
                </a:ln>
                <a:solidFill>
                  <a:prstClr val="black"/>
                </a:solidFill>
                <a:effectLst/>
                <a:uLnTx/>
                <a:uFillTx/>
                <a:latin typeface="Bahnschrift" panose="020B0502040204020203" pitchFamily="34" charset="0"/>
                <a:ea typeface="+mn-ea"/>
                <a:cs typeface="+mn-cs"/>
              </a:rPr>
              <a:t>Away</a:t>
            </a:r>
            <a:r>
              <a:rPr kumimoji="0" lang="fi-FI" sz="1800" b="0" i="0" u="none" strike="noStrike" kern="1200" cap="none" spc="0" normalizeH="0" baseline="0" noProof="0" dirty="0">
                <a:ln>
                  <a:noFill/>
                </a:ln>
                <a:solidFill>
                  <a:prstClr val="black"/>
                </a:solidFill>
                <a:effectLst/>
                <a:uLnTx/>
                <a:uFillTx/>
                <a:latin typeface="Bahnschrift" panose="020B0502040204020203" pitchFamily="34" charset="0"/>
                <a:ea typeface="+mn-ea"/>
                <a:cs typeface="+mn-cs"/>
              </a:rPr>
              <a:t> on englanninkielistä ilman käännöstä.</a:t>
            </a:r>
          </a:p>
        </p:txBody>
      </p:sp>
      <p:pic>
        <p:nvPicPr>
          <p:cNvPr id="9" name="Kuva 8">
            <a:extLst>
              <a:ext uri="{FF2B5EF4-FFF2-40B4-BE49-F238E27FC236}">
                <a16:creationId xmlns:a16="http://schemas.microsoft.com/office/drawing/2014/main" id="{F5B77417-F66D-61CD-333D-8188205AF8D9}"/>
              </a:ext>
            </a:extLst>
          </p:cNvPr>
          <p:cNvPicPr>
            <a:picLocks noChangeAspect="1"/>
          </p:cNvPicPr>
          <p:nvPr/>
        </p:nvPicPr>
        <p:blipFill>
          <a:blip r:embed="rId4"/>
          <a:stretch>
            <a:fillRect/>
          </a:stretch>
        </p:blipFill>
        <p:spPr>
          <a:xfrm>
            <a:off x="10081472" y="6559270"/>
            <a:ext cx="2030144" cy="298730"/>
          </a:xfrm>
          <a:prstGeom prst="rect">
            <a:avLst/>
          </a:prstGeom>
        </p:spPr>
      </p:pic>
      <p:pic>
        <p:nvPicPr>
          <p:cNvPr id="13" name="Kuva 12">
            <a:extLst>
              <a:ext uri="{FF2B5EF4-FFF2-40B4-BE49-F238E27FC236}">
                <a16:creationId xmlns:a16="http://schemas.microsoft.com/office/drawing/2014/main" id="{BC43D479-4C11-FCF8-C71A-4FECCFDA4B93}"/>
              </a:ext>
            </a:extLst>
          </p:cNvPr>
          <p:cNvPicPr>
            <a:picLocks noChangeAspect="1"/>
          </p:cNvPicPr>
          <p:nvPr/>
        </p:nvPicPr>
        <p:blipFill>
          <a:blip r:embed="rId5"/>
          <a:stretch>
            <a:fillRect/>
          </a:stretch>
        </p:blipFill>
        <p:spPr>
          <a:xfrm>
            <a:off x="9986976" y="6179685"/>
            <a:ext cx="1109568" cy="249958"/>
          </a:xfrm>
          <a:prstGeom prst="rect">
            <a:avLst/>
          </a:prstGeom>
        </p:spPr>
      </p:pic>
    </p:spTree>
    <p:extLst>
      <p:ext uri="{BB962C8B-B14F-4D97-AF65-F5344CB8AC3E}">
        <p14:creationId xmlns:p14="http://schemas.microsoft.com/office/powerpoint/2010/main" val="72194732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216429" y="1000125"/>
            <a:ext cx="8286750" cy="1000125"/>
          </a:xfrm>
        </p:spPr>
        <p:txBody>
          <a:bodyPr>
            <a:normAutofit/>
          </a:bodyPr>
          <a:lstStyle/>
          <a:p>
            <a:r>
              <a:rPr lang="fi-FI" sz="3200" dirty="0">
                <a:latin typeface="Bahnschrift" panose="020B0502040204020203" pitchFamily="34" charset="0"/>
              </a:rPr>
              <a:t>SOMEOHJEET</a:t>
            </a:r>
          </a:p>
        </p:txBody>
      </p:sp>
      <p:sp>
        <p:nvSpPr>
          <p:cNvPr id="3" name="Subtitle 2"/>
          <p:cNvSpPr>
            <a:spLocks noGrp="1"/>
          </p:cNvSpPr>
          <p:nvPr>
            <p:ph type="subTitle" idx="1"/>
          </p:nvPr>
        </p:nvSpPr>
        <p:spPr>
          <a:xfrm>
            <a:off x="5105401" y="2238447"/>
            <a:ext cx="5715000" cy="1655762"/>
          </a:xfrm>
        </p:spPr>
        <p:txBody>
          <a:bodyPr>
            <a:noAutofit/>
          </a:bodyPr>
          <a:lstStyle/>
          <a:p>
            <a:pPr marL="342900" indent="-342900" algn="l">
              <a:lnSpc>
                <a:spcPct val="100000"/>
              </a:lnSpc>
              <a:buFont typeface="Arial" panose="020B0604020202020204" pitchFamily="34" charset="0"/>
              <a:buChar char="•"/>
            </a:pPr>
            <a:r>
              <a:rPr lang="fi-FI" sz="2000" dirty="0">
                <a:latin typeface="Bahnschrift" panose="020B0502040204020203" pitchFamily="34" charset="0"/>
              </a:rPr>
              <a:t>Kun sometat teatterikokemuksestasi, käytä #comefromaway ja </a:t>
            </a:r>
            <a:r>
              <a:rPr lang="fi-FI" sz="2000" dirty="0" err="1">
                <a:latin typeface="Bahnschrift" panose="020B0502040204020203" pitchFamily="34" charset="0"/>
              </a:rPr>
              <a:t>tägää</a:t>
            </a:r>
            <a:r>
              <a:rPr lang="fi-FI" sz="2000" dirty="0">
                <a:latin typeface="Bahnschrift" panose="020B0502040204020203" pitchFamily="34" charset="0"/>
              </a:rPr>
              <a:t> @ttteatteri Instagramissa ja @ttt_teatteri </a:t>
            </a:r>
            <a:r>
              <a:rPr lang="fi-FI" sz="2000" dirty="0" err="1">
                <a:latin typeface="Bahnschrift" panose="020B0502040204020203" pitchFamily="34" charset="0"/>
              </a:rPr>
              <a:t>TikTokissa</a:t>
            </a:r>
            <a:r>
              <a:rPr lang="fi-FI" sz="2000" dirty="0">
                <a:latin typeface="Bahnschrift" panose="020B0502040204020203" pitchFamily="34" charset="0"/>
              </a:rPr>
              <a:t>.</a:t>
            </a:r>
          </a:p>
          <a:p>
            <a:pPr marL="342900" indent="-342900" algn="l">
              <a:lnSpc>
                <a:spcPct val="100000"/>
              </a:lnSpc>
              <a:buFont typeface="Arial" panose="020B0604020202020204" pitchFamily="34" charset="0"/>
              <a:buChar char="•"/>
            </a:pPr>
            <a:r>
              <a:rPr lang="fi-FI" sz="2000" dirty="0">
                <a:latin typeface="Bahnschrift" panose="020B0502040204020203" pitchFamily="34" charset="0"/>
              </a:rPr>
              <a:t>Teatterissa saat kuvata lämpiössä ja loppukiitoksissa. Voit esimerkiksi jakaa väliajan tunnelmiasi tai kertoa, minkälaisia ajatuksia tai tunteita esitys herätti. Voit myös lähettää kysymyksiä tai terveisiä työryhmälle!</a:t>
            </a:r>
          </a:p>
          <a:p>
            <a:pPr algn="l">
              <a:lnSpc>
                <a:spcPct val="100000"/>
              </a:lnSpc>
            </a:pPr>
            <a:endParaRPr lang="fi-FI" sz="2000" dirty="0">
              <a:latin typeface="Bahnschrift" panose="020B0502040204020203" pitchFamily="34" charset="0"/>
            </a:endParaRPr>
          </a:p>
          <a:p>
            <a:pPr algn="l">
              <a:lnSpc>
                <a:spcPct val="100000"/>
              </a:lnSpc>
            </a:pPr>
            <a:endParaRPr lang="fi-FI" sz="2000" dirty="0">
              <a:latin typeface="Bahnschrift" panose="020B0502040204020203" pitchFamily="34" charset="0"/>
            </a:endParaRP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4" name="Tekstiruutu 13">
            <a:extLst>
              <a:ext uri="{FF2B5EF4-FFF2-40B4-BE49-F238E27FC236}">
                <a16:creationId xmlns:a16="http://schemas.microsoft.com/office/drawing/2014/main" id="{26BEA397-6561-736A-6671-CB0BC8B1CC4C}"/>
              </a:ext>
            </a:extLst>
          </p:cNvPr>
          <p:cNvSpPr txBox="1"/>
          <p:nvPr/>
        </p:nvSpPr>
        <p:spPr>
          <a:xfrm>
            <a:off x="3023260" y="3247303"/>
            <a:ext cx="6145480" cy="369332"/>
          </a:xfrm>
          <a:prstGeom prst="rect">
            <a:avLst/>
          </a:prstGeom>
          <a:noFill/>
        </p:spPr>
        <p:txBody>
          <a:bodyPr wrap="square">
            <a:spAutoFit/>
          </a:bodyPr>
          <a:lstStyle/>
          <a:p>
            <a:endParaRPr lang="fi-FI" dirty="0"/>
          </a:p>
        </p:txBody>
      </p:sp>
      <p:pic>
        <p:nvPicPr>
          <p:cNvPr id="6" name="Kuva 5">
            <a:extLst>
              <a:ext uri="{FF2B5EF4-FFF2-40B4-BE49-F238E27FC236}">
                <a16:creationId xmlns:a16="http://schemas.microsoft.com/office/drawing/2014/main" id="{566B79C4-9FBB-C54E-30AF-A71E0FA34006}"/>
              </a:ext>
            </a:extLst>
          </p:cNvPr>
          <p:cNvPicPr>
            <a:picLocks noChangeAspect="1"/>
          </p:cNvPicPr>
          <p:nvPr/>
        </p:nvPicPr>
        <p:blipFill>
          <a:blip r:embed="rId3"/>
          <a:stretch>
            <a:fillRect/>
          </a:stretch>
        </p:blipFill>
        <p:spPr>
          <a:xfrm>
            <a:off x="1752600" y="1623719"/>
            <a:ext cx="2927658" cy="3882514"/>
          </a:xfrm>
          <a:prstGeom prst="rect">
            <a:avLst/>
          </a:prstGeom>
        </p:spPr>
      </p:pic>
      <p:pic>
        <p:nvPicPr>
          <p:cNvPr id="7" name="Kuva 6">
            <a:extLst>
              <a:ext uri="{FF2B5EF4-FFF2-40B4-BE49-F238E27FC236}">
                <a16:creationId xmlns:a16="http://schemas.microsoft.com/office/drawing/2014/main" id="{B82DFDD8-6F47-D4D6-8E4B-DF85E5BE698E}"/>
              </a:ext>
            </a:extLst>
          </p:cNvPr>
          <p:cNvPicPr>
            <a:picLocks noChangeAspect="1"/>
          </p:cNvPicPr>
          <p:nvPr/>
        </p:nvPicPr>
        <p:blipFill>
          <a:blip r:embed="rId4"/>
          <a:stretch>
            <a:fillRect/>
          </a:stretch>
        </p:blipFill>
        <p:spPr>
          <a:xfrm>
            <a:off x="9995828" y="6501398"/>
            <a:ext cx="2030144" cy="298730"/>
          </a:xfrm>
          <a:prstGeom prst="rect">
            <a:avLst/>
          </a:prstGeom>
        </p:spPr>
      </p:pic>
    </p:spTree>
    <p:extLst>
      <p:ext uri="{BB962C8B-B14F-4D97-AF65-F5344CB8AC3E}">
        <p14:creationId xmlns:p14="http://schemas.microsoft.com/office/powerpoint/2010/main" val="13156660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76650" y="257226"/>
            <a:ext cx="8286750" cy="1000125"/>
          </a:xfrm>
        </p:spPr>
        <p:txBody>
          <a:bodyPr>
            <a:normAutofit/>
          </a:bodyPr>
          <a:lstStyle/>
          <a:p>
            <a:r>
              <a:rPr lang="fi-FI" sz="3200" dirty="0">
                <a:latin typeface="Bahnschrift" panose="020B0502040204020203" pitchFamily="34" charset="0"/>
              </a:rPr>
              <a:t>HISTORIALLINEN PÄIVÄ 11.9.2001</a:t>
            </a:r>
          </a:p>
        </p:txBody>
      </p:sp>
      <p:sp>
        <p:nvSpPr>
          <p:cNvPr id="3" name="Subtitle 2"/>
          <p:cNvSpPr>
            <a:spLocks noGrp="1"/>
          </p:cNvSpPr>
          <p:nvPr>
            <p:ph type="subTitle" idx="1"/>
          </p:nvPr>
        </p:nvSpPr>
        <p:spPr>
          <a:xfrm>
            <a:off x="4407291" y="1401166"/>
            <a:ext cx="7098909" cy="1655762"/>
          </a:xfrm>
        </p:spPr>
        <p:txBody>
          <a:bodyPr>
            <a:noAutofit/>
          </a:bodyPr>
          <a:lstStyle/>
          <a:p>
            <a:pPr algn="just">
              <a:lnSpc>
                <a:spcPct val="150000"/>
              </a:lnSpc>
            </a:pPr>
            <a:r>
              <a:rPr lang="fi-FI" sz="1600" dirty="0">
                <a:latin typeface="Bahnschrift" panose="020B0502040204020203" pitchFamily="34" charset="0"/>
              </a:rPr>
              <a:t>Syyskyyn 11. päivänä vuonna 2001 Yhdysvalloissa tehtiin terrori-iskujen sarja. Neljä matkustajalentokonetta kaapattiin. Näistä kaksi ohjattiin tarkoituksellisesti päin World Trade Centerin kaksoistorneja keskellä New Yorkia. Kolmas lentokone ohjattiin päin Washingtonin lähellä sijaitsevaa Pentagonin eli Yhdysvaltain puolustushallinnon rakennusta. Neljäs kone putosi maahan Pennsylvaniassa. Manhattanin maamerkkinä tunnetut </a:t>
            </a:r>
            <a:r>
              <a:rPr lang="fi-FI" sz="1600" dirty="0" err="1">
                <a:latin typeface="Bahnschrift" panose="020B0502040204020203" pitchFamily="34" charset="0"/>
              </a:rPr>
              <a:t>WTC:n</a:t>
            </a:r>
            <a:r>
              <a:rPr lang="fi-FI" sz="1600" dirty="0">
                <a:latin typeface="Bahnschrift" panose="020B0502040204020203" pitchFamily="34" charset="0"/>
              </a:rPr>
              <a:t> kaksoistornit romahtivat ja suoraa lähetystä yllättävistä tapahtumista seurattiin voimattomina ja epäuskoisina kaikissa uutislähetyksissä.</a:t>
            </a:r>
          </a:p>
          <a:p>
            <a:pPr algn="just">
              <a:lnSpc>
                <a:spcPct val="150000"/>
              </a:lnSpc>
            </a:pPr>
            <a:r>
              <a:rPr lang="fi-FI" sz="1600" dirty="0">
                <a:latin typeface="Bahnschrift" panose="020B0502040204020203" pitchFamily="34" charset="0"/>
              </a:rPr>
              <a:t>Kaikkiaan tapahtumissa kuoli noin 3000 ihmistä (2996 suoranaista uhria, 343 palomiestä ja 19 kaappaajaa), haavoittuneita oli yli 6300 ihmistä. Tuhannet kärsivät tapahtumien seurauksesta edelleen esimerkiksi savusta vahingoittuneiden keuhkojen, syövän tai henkisten traumojen takia. Tapahtumien seurauksena Yhdysvallat aloitti terrorisminvastaisen sodan.</a:t>
            </a:r>
            <a:endParaRPr lang="fi-FI" sz="1600" dirty="0"/>
          </a:p>
          <a:p>
            <a:r>
              <a:rPr lang="fi-FI" sz="1600" dirty="0"/>
              <a:t> </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pic>
        <p:nvPicPr>
          <p:cNvPr id="9" name="Kuva 8">
            <a:extLst>
              <a:ext uri="{FF2B5EF4-FFF2-40B4-BE49-F238E27FC236}">
                <a16:creationId xmlns:a16="http://schemas.microsoft.com/office/drawing/2014/main" id="{9ED4533E-35E8-B110-7127-54FE64CBB88C}"/>
              </a:ext>
            </a:extLst>
          </p:cNvPr>
          <p:cNvPicPr>
            <a:picLocks noChangeAspect="1"/>
          </p:cNvPicPr>
          <p:nvPr/>
        </p:nvPicPr>
        <p:blipFill>
          <a:blip r:embed="rId3"/>
          <a:stretch>
            <a:fillRect/>
          </a:stretch>
        </p:blipFill>
        <p:spPr>
          <a:xfrm>
            <a:off x="10161856" y="6600774"/>
            <a:ext cx="2030144" cy="298730"/>
          </a:xfrm>
          <a:prstGeom prst="rect">
            <a:avLst/>
          </a:prstGeom>
        </p:spPr>
      </p:pic>
      <p:sp>
        <p:nvSpPr>
          <p:cNvPr id="12" name="Tekstiruutu 11">
            <a:extLst>
              <a:ext uri="{FF2B5EF4-FFF2-40B4-BE49-F238E27FC236}">
                <a16:creationId xmlns:a16="http://schemas.microsoft.com/office/drawing/2014/main" id="{40B75568-ECA1-D767-69FE-9B96B8162B55}"/>
              </a:ext>
            </a:extLst>
          </p:cNvPr>
          <p:cNvSpPr txBox="1"/>
          <p:nvPr/>
        </p:nvSpPr>
        <p:spPr>
          <a:xfrm>
            <a:off x="914400" y="5148803"/>
            <a:ext cx="6096000" cy="230832"/>
          </a:xfrm>
          <a:prstGeom prst="rect">
            <a:avLst/>
          </a:prstGeom>
          <a:noFill/>
        </p:spPr>
        <p:txBody>
          <a:bodyPr wrap="square">
            <a:spAutoFit/>
          </a:bodyPr>
          <a:lstStyle/>
          <a:p>
            <a:r>
              <a:rPr lang="en-US" sz="900" dirty="0"/>
              <a:t>Kuva: U.S. Navy photo by Chief Photographer's Mate Eric J. Tilford.</a:t>
            </a:r>
            <a:endParaRPr lang="fi-FI" sz="900" dirty="0"/>
          </a:p>
        </p:txBody>
      </p:sp>
      <p:pic>
        <p:nvPicPr>
          <p:cNvPr id="13" name="Kuva 12">
            <a:extLst>
              <a:ext uri="{FF2B5EF4-FFF2-40B4-BE49-F238E27FC236}">
                <a16:creationId xmlns:a16="http://schemas.microsoft.com/office/drawing/2014/main" id="{52E3B8DE-728D-73B6-742D-E7416902E94D}"/>
              </a:ext>
            </a:extLst>
          </p:cNvPr>
          <p:cNvPicPr>
            <a:picLocks noChangeAspect="1"/>
          </p:cNvPicPr>
          <p:nvPr/>
        </p:nvPicPr>
        <p:blipFill>
          <a:blip r:embed="rId4"/>
          <a:stretch>
            <a:fillRect/>
          </a:stretch>
        </p:blipFill>
        <p:spPr>
          <a:xfrm>
            <a:off x="500062" y="2267490"/>
            <a:ext cx="3602520" cy="2881313"/>
          </a:xfrm>
          <a:prstGeom prst="rect">
            <a:avLst/>
          </a:prstGeom>
        </p:spPr>
      </p:pic>
    </p:spTree>
    <p:extLst>
      <p:ext uri="{BB962C8B-B14F-4D97-AF65-F5344CB8AC3E}">
        <p14:creationId xmlns:p14="http://schemas.microsoft.com/office/powerpoint/2010/main" val="259748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2625" y="366440"/>
            <a:ext cx="8286750" cy="1000125"/>
          </a:xfrm>
        </p:spPr>
        <p:txBody>
          <a:bodyPr>
            <a:normAutofit/>
          </a:bodyPr>
          <a:lstStyle/>
          <a:p>
            <a:r>
              <a:rPr lang="en-US" sz="3200" dirty="0">
                <a:latin typeface="Bahnschrift" panose="020B0502040204020203" pitchFamily="34" charset="0"/>
              </a:rPr>
              <a:t>MUSIKAALIN COME FROM AWAY TARINA</a:t>
            </a:r>
            <a:endParaRPr lang="fi-FI" sz="3200" dirty="0">
              <a:latin typeface="Bahnschrift" panose="020B0502040204020203" pitchFamily="34" charset="0"/>
            </a:endParaRPr>
          </a:p>
        </p:txBody>
      </p:sp>
      <p:sp>
        <p:nvSpPr>
          <p:cNvPr id="3" name="Subtitle 2"/>
          <p:cNvSpPr>
            <a:spLocks noGrp="1"/>
          </p:cNvSpPr>
          <p:nvPr>
            <p:ph type="subTitle" idx="1"/>
          </p:nvPr>
        </p:nvSpPr>
        <p:spPr>
          <a:xfrm>
            <a:off x="998641" y="1000125"/>
            <a:ext cx="7059820" cy="1655762"/>
          </a:xfrm>
        </p:spPr>
        <p:txBody>
          <a:bodyPr>
            <a:noAutofit/>
          </a:bodyPr>
          <a:lstStyle/>
          <a:p>
            <a:pPr algn="just">
              <a:lnSpc>
                <a:spcPct val="170000"/>
              </a:lnSpc>
            </a:pPr>
            <a:endParaRPr lang="fi-FI" sz="1600" dirty="0"/>
          </a:p>
          <a:p>
            <a:pPr algn="just">
              <a:lnSpc>
                <a:spcPct val="150000"/>
              </a:lnSpc>
            </a:pPr>
            <a:r>
              <a:rPr lang="fi-FI" sz="1600" dirty="0">
                <a:latin typeface="Bahnschrift" panose="020B0502040204020203" pitchFamily="34" charset="0"/>
              </a:rPr>
              <a:t>Terrori-iskujen edetessä ilmatila suljettiin koko Yhdysvaltain alueella ja ilmassa olevan lentokoneet joutuivat etsiytymään muiden maiden lentokentille. </a:t>
            </a:r>
            <a:r>
              <a:rPr lang="fi-FI" sz="1600" dirty="0" err="1">
                <a:latin typeface="Bahnschrift" panose="020B0502040204020203" pitchFamily="34" charset="0"/>
              </a:rPr>
              <a:t>Ganderin</a:t>
            </a:r>
            <a:r>
              <a:rPr lang="fi-FI" sz="1600" dirty="0">
                <a:latin typeface="Bahnschrift" panose="020B0502040204020203" pitchFamily="34" charset="0"/>
              </a:rPr>
              <a:t> kansainväliselle lentokentälle Kanadan Newfoundlandissa saapui yli 7000 lentomatkustajaa vailla tietoa siitä, mistä oli kysymys. Epätietoisuus kesti useita vuorokausia.</a:t>
            </a:r>
          </a:p>
          <a:p>
            <a:pPr algn="just">
              <a:lnSpc>
                <a:spcPct val="150000"/>
              </a:lnSpc>
            </a:pPr>
            <a:r>
              <a:rPr lang="fi-FI" sz="1600" dirty="0">
                <a:latin typeface="Bahnschrift" panose="020B0502040204020203" pitchFamily="34" charset="0"/>
              </a:rPr>
              <a:t>Säveltäjä ja käsikirjoittajat osallistuivat </a:t>
            </a:r>
            <a:r>
              <a:rPr lang="fi-FI" sz="1600" dirty="0" err="1">
                <a:latin typeface="Bahnschrift" panose="020B0502040204020203" pitchFamily="34" charset="0"/>
              </a:rPr>
              <a:t>Ganderissa</a:t>
            </a:r>
            <a:r>
              <a:rPr lang="fi-FI" sz="1600" dirty="0">
                <a:latin typeface="Bahnschrift" panose="020B0502040204020203" pitchFamily="34" charset="0"/>
              </a:rPr>
              <a:t> vuonna 2011 järjestettyyn 9/11-tapahtumien muistojuhlaan ja vaikuttuivat tapahtuman yhteisöllisyydestä. He alkoivat työstää aineistosta musikaalia, joka sai ensin kantaesityksensä opiskelijoiden esityksenä ja murtautui lopulta Broadwaylle ja maailmanlaajuiseksi hittimusikaaliksi. Musikaali </a:t>
            </a:r>
            <a:r>
              <a:rPr lang="fi-FI" sz="1600" dirty="0" err="1">
                <a:latin typeface="Bahnschrift" panose="020B0502040204020203" pitchFamily="34" charset="0"/>
              </a:rPr>
              <a:t>Come</a:t>
            </a:r>
            <a:r>
              <a:rPr lang="fi-FI" sz="1600" dirty="0">
                <a:latin typeface="Bahnschrift" panose="020B0502040204020203" pitchFamily="34" charset="0"/>
              </a:rPr>
              <a:t> </a:t>
            </a:r>
            <a:r>
              <a:rPr lang="fi-FI" sz="1600" dirty="0" err="1">
                <a:latin typeface="Bahnschrift" panose="020B0502040204020203" pitchFamily="34" charset="0"/>
              </a:rPr>
              <a:t>from</a:t>
            </a:r>
            <a:r>
              <a:rPr lang="fi-FI" sz="1600" dirty="0">
                <a:latin typeface="Bahnschrift" panose="020B0502040204020203" pitchFamily="34" charset="0"/>
              </a:rPr>
              <a:t> </a:t>
            </a:r>
            <a:r>
              <a:rPr lang="fi-FI" sz="1600" dirty="0" err="1">
                <a:latin typeface="Bahnschrift" panose="020B0502040204020203" pitchFamily="34" charset="0"/>
              </a:rPr>
              <a:t>Away</a:t>
            </a:r>
            <a:r>
              <a:rPr lang="fi-FI" sz="1600" dirty="0">
                <a:latin typeface="Bahnschrift" panose="020B0502040204020203" pitchFamily="34" charset="0"/>
              </a:rPr>
              <a:t> on luotu dokumenttiteatterin käyttämin keinoin, haastattelemalla tapahtumat kokeneita ja kirjoittamalla tarina ja lauluja </a:t>
            </a:r>
            <a:r>
              <a:rPr lang="fi-FI" sz="1600" dirty="0" err="1">
                <a:latin typeface="Bahnschrift" panose="020B0502040204020203" pitchFamily="34" charset="0"/>
              </a:rPr>
              <a:t>Ganderissa</a:t>
            </a:r>
            <a:r>
              <a:rPr lang="fi-FI" sz="1600" dirty="0">
                <a:latin typeface="Bahnschrift" panose="020B0502040204020203" pitchFamily="34" charset="0"/>
              </a:rPr>
              <a:t> olleiden kertomusten pohjalta.</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pic>
        <p:nvPicPr>
          <p:cNvPr id="7" name="Kuva 6">
            <a:extLst>
              <a:ext uri="{FF2B5EF4-FFF2-40B4-BE49-F238E27FC236}">
                <a16:creationId xmlns:a16="http://schemas.microsoft.com/office/drawing/2014/main" id="{331DCBA0-3123-D4EE-9528-50F02C66B886}"/>
              </a:ext>
            </a:extLst>
          </p:cNvPr>
          <p:cNvPicPr>
            <a:picLocks noChangeAspect="1"/>
          </p:cNvPicPr>
          <p:nvPr/>
        </p:nvPicPr>
        <p:blipFill>
          <a:blip r:embed="rId3"/>
          <a:stretch>
            <a:fillRect/>
          </a:stretch>
        </p:blipFill>
        <p:spPr>
          <a:xfrm>
            <a:off x="8647775" y="1700368"/>
            <a:ext cx="2806840" cy="4332297"/>
          </a:xfrm>
          <a:prstGeom prst="rect">
            <a:avLst/>
          </a:prstGeom>
        </p:spPr>
      </p:pic>
      <p:pic>
        <p:nvPicPr>
          <p:cNvPr id="6" name="Kuva 5">
            <a:extLst>
              <a:ext uri="{FF2B5EF4-FFF2-40B4-BE49-F238E27FC236}">
                <a16:creationId xmlns:a16="http://schemas.microsoft.com/office/drawing/2014/main" id="{BE0CF04C-4DC8-A28E-1E93-221DC48A003F}"/>
              </a:ext>
            </a:extLst>
          </p:cNvPr>
          <p:cNvPicPr>
            <a:picLocks noChangeAspect="1"/>
          </p:cNvPicPr>
          <p:nvPr/>
        </p:nvPicPr>
        <p:blipFill>
          <a:blip r:embed="rId4"/>
          <a:stretch>
            <a:fillRect/>
          </a:stretch>
        </p:blipFill>
        <p:spPr>
          <a:xfrm>
            <a:off x="10051195" y="6559270"/>
            <a:ext cx="2030144" cy="298730"/>
          </a:xfrm>
          <a:prstGeom prst="rect">
            <a:avLst/>
          </a:prstGeom>
        </p:spPr>
      </p:pic>
    </p:spTree>
    <p:extLst>
      <p:ext uri="{BB962C8B-B14F-4D97-AF65-F5344CB8AC3E}">
        <p14:creationId xmlns:p14="http://schemas.microsoft.com/office/powerpoint/2010/main" val="39578050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931" y="624062"/>
            <a:ext cx="8286750" cy="1000125"/>
          </a:xfrm>
        </p:spPr>
        <p:txBody>
          <a:bodyPr>
            <a:normAutofit/>
          </a:bodyPr>
          <a:lstStyle/>
          <a:p>
            <a:r>
              <a:rPr lang="fi-FI" sz="3200" dirty="0">
                <a:latin typeface="Bahnschrift" panose="020B0502040204020203" pitchFamily="34" charset="0"/>
              </a:rPr>
              <a:t>GANDER, NEWFOUNDLAND</a:t>
            </a:r>
          </a:p>
        </p:txBody>
      </p:sp>
      <p:sp>
        <p:nvSpPr>
          <p:cNvPr id="3" name="Subtitle 2"/>
          <p:cNvSpPr>
            <a:spLocks noGrp="1"/>
          </p:cNvSpPr>
          <p:nvPr>
            <p:ph type="subTitle" idx="1"/>
          </p:nvPr>
        </p:nvSpPr>
        <p:spPr>
          <a:xfrm>
            <a:off x="1000124" y="2050090"/>
            <a:ext cx="9129527" cy="1655762"/>
          </a:xfrm>
        </p:spPr>
        <p:txBody>
          <a:bodyPr>
            <a:noAutofit/>
          </a:bodyPr>
          <a:lstStyle/>
          <a:p>
            <a:pPr marL="342900" indent="-342900" algn="l">
              <a:lnSpc>
                <a:spcPct val="100000"/>
              </a:lnSpc>
              <a:buAutoNum type="arabicParenR"/>
            </a:pPr>
            <a:r>
              <a:rPr lang="fi-FI" sz="2000" dirty="0">
                <a:latin typeface="Bahnschrift" panose="020B0502040204020203" pitchFamily="34" charset="0"/>
              </a:rPr>
              <a:t>Etsikää kartasta, </a:t>
            </a:r>
            <a:r>
              <a:rPr lang="fi-FI" sz="2000" dirty="0" err="1">
                <a:latin typeface="Bahnschrift" panose="020B0502040204020203" pitchFamily="34" charset="0"/>
              </a:rPr>
              <a:t>wikipediasta</a:t>
            </a:r>
            <a:r>
              <a:rPr lang="fi-FI" sz="2000" dirty="0">
                <a:latin typeface="Bahnschrift" panose="020B0502040204020203" pitchFamily="34" charset="0"/>
              </a:rPr>
              <a:t> tai muista lähteistä, missä on </a:t>
            </a:r>
            <a:r>
              <a:rPr lang="fi-FI" sz="2000" dirty="0" err="1">
                <a:latin typeface="Bahnschrift" panose="020B0502040204020203" pitchFamily="34" charset="0"/>
              </a:rPr>
              <a:t>Gander</a:t>
            </a:r>
            <a:r>
              <a:rPr lang="fi-FI" sz="2000" dirty="0">
                <a:latin typeface="Bahnschrift" panose="020B0502040204020203" pitchFamily="34" charset="0"/>
              </a:rPr>
              <a:t> ja millainen kaupunki se on.</a:t>
            </a:r>
          </a:p>
          <a:p>
            <a:pPr marL="342900" indent="-342900" algn="l">
              <a:lnSpc>
                <a:spcPct val="100000"/>
              </a:lnSpc>
              <a:buAutoNum type="arabicParenR"/>
            </a:pPr>
            <a:r>
              <a:rPr lang="fi-FI" sz="2000" dirty="0">
                <a:latin typeface="Bahnschrift" panose="020B0502040204020203" pitchFamily="34" charset="0"/>
              </a:rPr>
              <a:t>Etsikää tietoa myös aiheesta </a:t>
            </a:r>
            <a:r>
              <a:rPr lang="fi-FI" sz="2000" dirty="0" err="1">
                <a:latin typeface="Bahnschrift" panose="020B0502040204020203" pitchFamily="34" charset="0"/>
              </a:rPr>
              <a:t>Gander</a:t>
            </a:r>
            <a:r>
              <a:rPr lang="fi-FI" sz="2000" dirty="0">
                <a:latin typeface="Bahnschrift" panose="020B0502040204020203" pitchFamily="34" charset="0"/>
              </a:rPr>
              <a:t> International </a:t>
            </a:r>
            <a:r>
              <a:rPr lang="fi-FI" sz="2000" dirty="0" err="1">
                <a:latin typeface="Bahnschrift" panose="020B0502040204020203" pitchFamily="34" charset="0"/>
              </a:rPr>
              <a:t>Airport</a:t>
            </a:r>
            <a:r>
              <a:rPr lang="fi-FI" sz="2000" dirty="0">
                <a:latin typeface="Bahnschrift" panose="020B0502040204020203" pitchFamily="34" charset="0"/>
              </a:rPr>
              <a:t>? Miksi </a:t>
            </a:r>
            <a:r>
              <a:rPr lang="fi-FI" sz="2000" dirty="0" err="1">
                <a:latin typeface="Bahnschrift" panose="020B0502040204020203" pitchFamily="34" charset="0"/>
              </a:rPr>
              <a:t>Gander</a:t>
            </a:r>
            <a:r>
              <a:rPr lang="fi-FI" sz="2000" dirty="0">
                <a:latin typeface="Bahnschrift" panose="020B0502040204020203" pitchFamily="34" charset="0"/>
              </a:rPr>
              <a:t> on musikaalin tapahtumapaikka?</a:t>
            </a:r>
          </a:p>
          <a:p>
            <a:pPr marL="342900" indent="-342900" algn="l">
              <a:lnSpc>
                <a:spcPct val="100000"/>
              </a:lnSpc>
              <a:buAutoNum type="arabicParenR"/>
            </a:pPr>
            <a:r>
              <a:rPr lang="fi-FI" sz="2000" dirty="0">
                <a:latin typeface="Bahnschrift" panose="020B0502040204020203" pitchFamily="34" charset="0"/>
              </a:rPr>
              <a:t>Miten </a:t>
            </a:r>
            <a:r>
              <a:rPr lang="fi-FI" sz="2000" dirty="0" err="1">
                <a:latin typeface="Bahnschrift" panose="020B0502040204020203" pitchFamily="34" charset="0"/>
              </a:rPr>
              <a:t>Gander</a:t>
            </a:r>
            <a:r>
              <a:rPr lang="fi-FI" sz="2000" dirty="0">
                <a:latin typeface="Bahnschrift" panose="020B0502040204020203" pitchFamily="34" charset="0"/>
              </a:rPr>
              <a:t> esittelee itsensä kaupungin omilla nettisivuilla?</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4" name="Tekstiruutu 13">
            <a:extLst>
              <a:ext uri="{FF2B5EF4-FFF2-40B4-BE49-F238E27FC236}">
                <a16:creationId xmlns:a16="http://schemas.microsoft.com/office/drawing/2014/main" id="{26BEA397-6561-736A-6671-CB0BC8B1CC4C}"/>
              </a:ext>
            </a:extLst>
          </p:cNvPr>
          <p:cNvSpPr txBox="1"/>
          <p:nvPr/>
        </p:nvSpPr>
        <p:spPr>
          <a:xfrm>
            <a:off x="2977737" y="3247303"/>
            <a:ext cx="6145480" cy="369332"/>
          </a:xfrm>
          <a:prstGeom prst="rect">
            <a:avLst/>
          </a:prstGeom>
          <a:noFill/>
        </p:spPr>
        <p:txBody>
          <a:bodyPr wrap="square">
            <a:spAutoFit/>
          </a:bodyPr>
          <a:lstStyle/>
          <a:p>
            <a:endParaRPr lang="fi-FI" dirty="0"/>
          </a:p>
        </p:txBody>
      </p:sp>
      <p:pic>
        <p:nvPicPr>
          <p:cNvPr id="16" name="Kuva 15">
            <a:extLst>
              <a:ext uri="{FF2B5EF4-FFF2-40B4-BE49-F238E27FC236}">
                <a16:creationId xmlns:a16="http://schemas.microsoft.com/office/drawing/2014/main" id="{6CCE622F-50F6-356C-275A-2EB2F9BF7F0D}"/>
              </a:ext>
            </a:extLst>
          </p:cNvPr>
          <p:cNvPicPr>
            <a:picLocks noChangeAspect="1"/>
          </p:cNvPicPr>
          <p:nvPr/>
        </p:nvPicPr>
        <p:blipFill rotWithShape="1">
          <a:blip r:embed="rId3"/>
          <a:srcRect b="6183"/>
          <a:stretch/>
        </p:blipFill>
        <p:spPr>
          <a:xfrm>
            <a:off x="0" y="4356294"/>
            <a:ext cx="4738689" cy="2501706"/>
          </a:xfrm>
          <a:prstGeom prst="rect">
            <a:avLst/>
          </a:prstGeom>
        </p:spPr>
      </p:pic>
      <p:pic>
        <p:nvPicPr>
          <p:cNvPr id="17" name="Kuva 16">
            <a:extLst>
              <a:ext uri="{FF2B5EF4-FFF2-40B4-BE49-F238E27FC236}">
                <a16:creationId xmlns:a16="http://schemas.microsoft.com/office/drawing/2014/main" id="{023380D1-87E9-C698-AF59-4AE5CB20A784}"/>
              </a:ext>
            </a:extLst>
          </p:cNvPr>
          <p:cNvPicPr>
            <a:picLocks noChangeAspect="1"/>
          </p:cNvPicPr>
          <p:nvPr/>
        </p:nvPicPr>
        <p:blipFill rotWithShape="1">
          <a:blip r:embed="rId4"/>
          <a:srcRect l="-1" t="45195" r="145" b="21289"/>
          <a:stretch/>
        </p:blipFill>
        <p:spPr>
          <a:xfrm>
            <a:off x="4738689" y="4356292"/>
            <a:ext cx="7453311" cy="2501708"/>
          </a:xfrm>
          <a:prstGeom prst="rect">
            <a:avLst/>
          </a:prstGeom>
        </p:spPr>
      </p:pic>
    </p:spTree>
    <p:extLst>
      <p:ext uri="{BB962C8B-B14F-4D97-AF65-F5344CB8AC3E}">
        <p14:creationId xmlns:p14="http://schemas.microsoft.com/office/powerpoint/2010/main" val="2075923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952625" y="369353"/>
            <a:ext cx="8286750" cy="1000125"/>
          </a:xfrm>
        </p:spPr>
        <p:txBody>
          <a:bodyPr>
            <a:normAutofit/>
          </a:bodyPr>
          <a:lstStyle/>
          <a:p>
            <a:r>
              <a:rPr lang="fi-FI" sz="3200" dirty="0">
                <a:latin typeface="Bahnschrift" panose="020B0502040204020203" pitchFamily="34" charset="0"/>
              </a:rPr>
              <a:t>MITÄ TARKOITTAA COME FROM AWAY?</a:t>
            </a:r>
          </a:p>
        </p:txBody>
      </p:sp>
      <p:sp>
        <p:nvSpPr>
          <p:cNvPr id="3" name="Subtitle 2"/>
          <p:cNvSpPr>
            <a:spLocks noGrp="1"/>
          </p:cNvSpPr>
          <p:nvPr>
            <p:ph type="subTitle" idx="1"/>
          </p:nvPr>
        </p:nvSpPr>
        <p:spPr>
          <a:xfrm>
            <a:off x="4491471" y="1630734"/>
            <a:ext cx="7181973" cy="1655762"/>
          </a:xfrm>
        </p:spPr>
        <p:txBody>
          <a:bodyPr>
            <a:noAutofit/>
          </a:bodyPr>
          <a:lstStyle/>
          <a:p>
            <a:pPr algn="just">
              <a:lnSpc>
                <a:spcPct val="170000"/>
              </a:lnSpc>
            </a:pPr>
            <a:r>
              <a:rPr lang="fi-FI" sz="1600" dirty="0" err="1">
                <a:latin typeface="Bahnschrift" panose="020B0502040204020203" pitchFamily="34" charset="0"/>
              </a:rPr>
              <a:t>Come</a:t>
            </a:r>
            <a:r>
              <a:rPr lang="fi-FI" sz="1600" dirty="0">
                <a:latin typeface="Bahnschrift" panose="020B0502040204020203" pitchFamily="34" charset="0"/>
              </a:rPr>
              <a:t> </a:t>
            </a:r>
            <a:r>
              <a:rPr lang="fi-FI" sz="1600" dirty="0" err="1">
                <a:latin typeface="Bahnschrift" panose="020B0502040204020203" pitchFamily="34" charset="0"/>
              </a:rPr>
              <a:t>from</a:t>
            </a:r>
            <a:r>
              <a:rPr lang="fi-FI" sz="1600" dirty="0">
                <a:latin typeface="Bahnschrift" panose="020B0502040204020203" pitchFamily="34" charset="0"/>
              </a:rPr>
              <a:t> </a:t>
            </a:r>
            <a:r>
              <a:rPr lang="fi-FI" sz="1600" dirty="0" err="1">
                <a:latin typeface="Bahnschrift" panose="020B0502040204020203" pitchFamily="34" charset="0"/>
              </a:rPr>
              <a:t>Away</a:t>
            </a:r>
            <a:r>
              <a:rPr lang="fi-FI" sz="1600" dirty="0">
                <a:latin typeface="Bahnschrift" panose="020B0502040204020203" pitchFamily="34" charset="0"/>
              </a:rPr>
              <a:t> on </a:t>
            </a:r>
            <a:r>
              <a:rPr lang="fi-FI" sz="1600" dirty="0" err="1">
                <a:latin typeface="Bahnschrift" panose="020B0502040204020203" pitchFamily="34" charset="0"/>
              </a:rPr>
              <a:t>ganderilainen</a:t>
            </a:r>
            <a:r>
              <a:rPr lang="fi-FI" sz="1600" dirty="0">
                <a:latin typeface="Bahnschrift" panose="020B0502040204020203" pitchFamily="34" charset="0"/>
              </a:rPr>
              <a:t> ilmaisu, joka tarkoittaa paikkakunnalle toisaalta tullutta. Suomen kielessä joillakin paikkakunnilla puhutaan vastaavasti ”junantuomista”, millä tarkoitetaan ihmisiä, jotka eivät ole sukujuuriltaan paikkakunnalta kotoisin vaan eri syistä sinne päätyneitä.</a:t>
            </a:r>
          </a:p>
          <a:p>
            <a:pPr algn="just">
              <a:lnSpc>
                <a:spcPct val="170000"/>
              </a:lnSpc>
            </a:pPr>
            <a:r>
              <a:rPr lang="fi-FI" sz="1600" dirty="0">
                <a:latin typeface="Bahnschrift" panose="020B0502040204020203" pitchFamily="34" charset="0"/>
              </a:rPr>
              <a:t>Musikaalissa jokainen on </a:t>
            </a:r>
            <a:r>
              <a:rPr lang="fi-FI" sz="1600" dirty="0" err="1">
                <a:latin typeface="Bahnschrift" panose="020B0502040204020203" pitchFamily="34" charset="0"/>
              </a:rPr>
              <a:t>Come</a:t>
            </a:r>
            <a:r>
              <a:rPr lang="fi-FI" sz="1600" dirty="0">
                <a:latin typeface="Bahnschrift" panose="020B0502040204020203" pitchFamily="34" charset="0"/>
              </a:rPr>
              <a:t> </a:t>
            </a:r>
            <a:r>
              <a:rPr lang="fi-FI" sz="1600" dirty="0" err="1">
                <a:latin typeface="Bahnschrift" panose="020B0502040204020203" pitchFamily="34" charset="0"/>
              </a:rPr>
              <a:t>from</a:t>
            </a:r>
            <a:r>
              <a:rPr lang="fi-FI" sz="1600" dirty="0">
                <a:latin typeface="Bahnschrift" panose="020B0502040204020203" pitchFamily="34" charset="0"/>
              </a:rPr>
              <a:t> </a:t>
            </a:r>
            <a:r>
              <a:rPr lang="fi-FI" sz="1600" dirty="0" err="1">
                <a:latin typeface="Bahnschrift" panose="020B0502040204020203" pitchFamily="34" charset="0"/>
              </a:rPr>
              <a:t>Away</a:t>
            </a:r>
            <a:r>
              <a:rPr lang="fi-FI" sz="1600" dirty="0">
                <a:latin typeface="Bahnschrift" panose="020B0502040204020203" pitchFamily="34" charset="0"/>
              </a:rPr>
              <a:t>, tarinan alkaessa rauhallisena aamuna kahvilassa toimittajatyttö </a:t>
            </a:r>
            <a:r>
              <a:rPr lang="fi-FI" sz="1600" dirty="0" err="1">
                <a:latin typeface="Bahnschrift" panose="020B0502040204020203" pitchFamily="34" charset="0"/>
              </a:rPr>
              <a:t>Janice</a:t>
            </a:r>
            <a:r>
              <a:rPr lang="fi-FI" sz="1600" dirty="0">
                <a:latin typeface="Bahnschrift" panose="020B0502040204020203" pitchFamily="34" charset="0"/>
              </a:rPr>
              <a:t> aloittaa esittäytymisensä kertomalla mistä on kotoisin. Kaikki ovat kotoisin jostakin, jokainen on jossain </a:t>
            </a:r>
            <a:r>
              <a:rPr lang="fi-FI" sz="1600" dirty="0" err="1">
                <a:latin typeface="Bahnschrift" panose="020B0502040204020203" pitchFamily="34" charset="0"/>
              </a:rPr>
              <a:t>Come</a:t>
            </a:r>
            <a:r>
              <a:rPr lang="fi-FI" sz="1600" dirty="0">
                <a:latin typeface="Bahnschrift" panose="020B0502040204020203" pitchFamily="34" charset="0"/>
              </a:rPr>
              <a:t> </a:t>
            </a:r>
            <a:r>
              <a:rPr lang="fi-FI" sz="1600" dirty="0" err="1">
                <a:latin typeface="Bahnschrift" panose="020B0502040204020203" pitchFamily="34" charset="0"/>
              </a:rPr>
              <a:t>from</a:t>
            </a:r>
            <a:r>
              <a:rPr lang="fi-FI" sz="1600" dirty="0">
                <a:latin typeface="Bahnschrift" panose="020B0502040204020203" pitchFamily="34" charset="0"/>
              </a:rPr>
              <a:t> </a:t>
            </a:r>
            <a:r>
              <a:rPr lang="fi-FI" sz="1600" dirty="0" err="1">
                <a:latin typeface="Bahnschrift" panose="020B0502040204020203" pitchFamily="34" charset="0"/>
              </a:rPr>
              <a:t>Away</a:t>
            </a:r>
            <a:r>
              <a:rPr lang="fi-FI" sz="1600" dirty="0">
                <a:latin typeface="Bahnschrift" panose="020B0502040204020203" pitchFamily="34" charset="0"/>
              </a:rPr>
              <a:t>.</a:t>
            </a:r>
          </a:p>
          <a:p>
            <a:pPr algn="just">
              <a:lnSpc>
                <a:spcPct val="170000"/>
              </a:lnSpc>
            </a:pPr>
            <a:r>
              <a:rPr lang="fi-FI" sz="1600" dirty="0">
                <a:latin typeface="Bahnschrift" panose="020B0502040204020203" pitchFamily="34" charset="0"/>
              </a:rPr>
              <a:t>Pohdi hetki, millaisissa tilanteissa olet joutunut edustamaan jotakin kansallisuutta, kieltä, kaupunkia tai maailman nurkkaa. Missä sinä olet ollut </a:t>
            </a:r>
            <a:r>
              <a:rPr lang="fi-FI" sz="1600" dirty="0" err="1">
                <a:latin typeface="Bahnschrift" panose="020B0502040204020203" pitchFamily="34" charset="0"/>
              </a:rPr>
              <a:t>Come</a:t>
            </a:r>
            <a:r>
              <a:rPr lang="fi-FI" sz="1600" dirty="0">
                <a:latin typeface="Bahnschrift" panose="020B0502040204020203" pitchFamily="34" charset="0"/>
              </a:rPr>
              <a:t> </a:t>
            </a:r>
            <a:r>
              <a:rPr lang="fi-FI" sz="1600" dirty="0" err="1">
                <a:latin typeface="Bahnschrift" panose="020B0502040204020203" pitchFamily="34" charset="0"/>
              </a:rPr>
              <a:t>from</a:t>
            </a:r>
            <a:r>
              <a:rPr lang="fi-FI" sz="1600" dirty="0">
                <a:latin typeface="Bahnschrift" panose="020B0502040204020203" pitchFamily="34" charset="0"/>
              </a:rPr>
              <a:t> </a:t>
            </a:r>
            <a:r>
              <a:rPr lang="fi-FI" sz="1600" dirty="0" err="1">
                <a:latin typeface="Bahnschrift" panose="020B0502040204020203" pitchFamily="34" charset="0"/>
              </a:rPr>
              <a:t>Away</a:t>
            </a:r>
            <a:r>
              <a:rPr lang="fi-FI" sz="1600" dirty="0">
                <a:latin typeface="Bahnschrift" panose="020B0502040204020203" pitchFamily="34" charset="0"/>
              </a:rPr>
              <a:t>?</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pic>
        <p:nvPicPr>
          <p:cNvPr id="11" name="Kuva 10">
            <a:extLst>
              <a:ext uri="{FF2B5EF4-FFF2-40B4-BE49-F238E27FC236}">
                <a16:creationId xmlns:a16="http://schemas.microsoft.com/office/drawing/2014/main" id="{F0CCCE24-4740-D2E6-2D33-7BA70796B223}"/>
              </a:ext>
            </a:extLst>
          </p:cNvPr>
          <p:cNvPicPr>
            <a:picLocks noChangeAspect="1"/>
          </p:cNvPicPr>
          <p:nvPr/>
        </p:nvPicPr>
        <p:blipFill>
          <a:blip r:embed="rId3"/>
          <a:stretch>
            <a:fillRect/>
          </a:stretch>
        </p:blipFill>
        <p:spPr>
          <a:xfrm>
            <a:off x="614396" y="1843092"/>
            <a:ext cx="3505504" cy="4645555"/>
          </a:xfrm>
          <a:prstGeom prst="rect">
            <a:avLst/>
          </a:prstGeom>
        </p:spPr>
      </p:pic>
      <p:pic>
        <p:nvPicPr>
          <p:cNvPr id="6" name="Kuva 5">
            <a:extLst>
              <a:ext uri="{FF2B5EF4-FFF2-40B4-BE49-F238E27FC236}">
                <a16:creationId xmlns:a16="http://schemas.microsoft.com/office/drawing/2014/main" id="{D964730C-70C4-F7DB-EB1C-DA1E577EFECC}"/>
              </a:ext>
            </a:extLst>
          </p:cNvPr>
          <p:cNvPicPr>
            <a:picLocks noChangeAspect="1"/>
          </p:cNvPicPr>
          <p:nvPr/>
        </p:nvPicPr>
        <p:blipFill>
          <a:blip r:embed="rId4"/>
          <a:stretch>
            <a:fillRect/>
          </a:stretch>
        </p:blipFill>
        <p:spPr>
          <a:xfrm>
            <a:off x="10161856" y="6559270"/>
            <a:ext cx="2030144" cy="298730"/>
          </a:xfrm>
          <a:prstGeom prst="rect">
            <a:avLst/>
          </a:prstGeom>
        </p:spPr>
      </p:pic>
    </p:spTree>
    <p:extLst>
      <p:ext uri="{BB962C8B-B14F-4D97-AF65-F5344CB8AC3E}">
        <p14:creationId xmlns:p14="http://schemas.microsoft.com/office/powerpoint/2010/main" val="27026809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2958" y="801203"/>
            <a:ext cx="8286750" cy="1000125"/>
          </a:xfrm>
        </p:spPr>
        <p:txBody>
          <a:bodyPr>
            <a:normAutofit/>
          </a:bodyPr>
          <a:lstStyle/>
          <a:p>
            <a:r>
              <a:rPr lang="fi-FI" sz="3200" dirty="0">
                <a:latin typeface="Bahnschrift" panose="020B0502040204020203" pitchFamily="34" charset="0"/>
              </a:rPr>
              <a:t>AUTTAMINEN</a:t>
            </a:r>
          </a:p>
        </p:txBody>
      </p:sp>
      <p:sp>
        <p:nvSpPr>
          <p:cNvPr id="3" name="Subtitle 2"/>
          <p:cNvSpPr>
            <a:spLocks noGrp="1"/>
          </p:cNvSpPr>
          <p:nvPr>
            <p:ph type="subTitle" idx="1"/>
          </p:nvPr>
        </p:nvSpPr>
        <p:spPr>
          <a:xfrm>
            <a:off x="589072" y="2283320"/>
            <a:ext cx="6982690" cy="1655762"/>
          </a:xfrm>
        </p:spPr>
        <p:txBody>
          <a:bodyPr>
            <a:noAutofit/>
          </a:bodyPr>
          <a:lstStyle/>
          <a:p>
            <a:pPr marL="457200" indent="-457200" algn="l">
              <a:lnSpc>
                <a:spcPct val="100000"/>
              </a:lnSpc>
              <a:buAutoNum type="arabicParenR"/>
            </a:pPr>
            <a:r>
              <a:rPr lang="fi-FI" sz="2000" dirty="0">
                <a:latin typeface="Bahnschrift" panose="020B0502040204020203" pitchFamily="34" charset="0"/>
              </a:rPr>
              <a:t>Keskustelkaa siitä, mitä kaikkea auttamista musikaali esittää. Mitä musikaalista voi päätellä, minkälaisia tarpeita ihmisillä on aina kaikilla kriisin kohdatessa?</a:t>
            </a:r>
          </a:p>
          <a:p>
            <a:pPr marL="457200" indent="-457200" algn="l">
              <a:lnSpc>
                <a:spcPct val="100000"/>
              </a:lnSpc>
              <a:buAutoNum type="arabicParenR"/>
            </a:pPr>
            <a:r>
              <a:rPr lang="fi-FI" sz="2000" dirty="0">
                <a:latin typeface="Bahnschrift" panose="020B0502040204020203" pitchFamily="34" charset="0"/>
              </a:rPr>
              <a:t>Kun perustarpeista on huolehdittu, mitä musikaali esittää ihmisen henkisinä tarpeina ja kuinka </a:t>
            </a:r>
            <a:r>
              <a:rPr lang="fi-FI" sz="2000" dirty="0" err="1">
                <a:latin typeface="Bahnschrift" panose="020B0502040204020203" pitchFamily="34" charset="0"/>
              </a:rPr>
              <a:t>Gander</a:t>
            </a:r>
            <a:r>
              <a:rPr lang="fi-FI" sz="2000" dirty="0">
                <a:latin typeface="Bahnschrift" panose="020B0502040204020203" pitchFamily="34" charset="0"/>
              </a:rPr>
              <a:t> niihin vastaa?</a:t>
            </a:r>
          </a:p>
          <a:p>
            <a:pPr marL="457200" indent="-457200" algn="l">
              <a:lnSpc>
                <a:spcPct val="100000"/>
              </a:lnSpc>
              <a:buAutoNum type="arabicParenR"/>
            </a:pPr>
            <a:r>
              <a:rPr lang="fi-FI" sz="2000" dirty="0">
                <a:latin typeface="Bahnschrift" panose="020B0502040204020203" pitchFamily="34" charset="0"/>
              </a:rPr>
              <a:t>Mihin tarpeeseen tämä musikaali 9/11 mielestänne vastaa?</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4" name="Tekstiruutu 13">
            <a:extLst>
              <a:ext uri="{FF2B5EF4-FFF2-40B4-BE49-F238E27FC236}">
                <a16:creationId xmlns:a16="http://schemas.microsoft.com/office/drawing/2014/main" id="{26BEA397-6561-736A-6671-CB0BC8B1CC4C}"/>
              </a:ext>
            </a:extLst>
          </p:cNvPr>
          <p:cNvSpPr txBox="1"/>
          <p:nvPr/>
        </p:nvSpPr>
        <p:spPr>
          <a:xfrm>
            <a:off x="3023260" y="3247303"/>
            <a:ext cx="6145480" cy="369332"/>
          </a:xfrm>
          <a:prstGeom prst="rect">
            <a:avLst/>
          </a:prstGeom>
          <a:noFill/>
        </p:spPr>
        <p:txBody>
          <a:bodyPr wrap="square">
            <a:spAutoFit/>
          </a:bodyPr>
          <a:lstStyle/>
          <a:p>
            <a:endParaRPr lang="fi-FI" dirty="0"/>
          </a:p>
        </p:txBody>
      </p:sp>
      <p:pic>
        <p:nvPicPr>
          <p:cNvPr id="7" name="Kuva 6">
            <a:extLst>
              <a:ext uri="{FF2B5EF4-FFF2-40B4-BE49-F238E27FC236}">
                <a16:creationId xmlns:a16="http://schemas.microsoft.com/office/drawing/2014/main" id="{6953C170-3E0F-E22A-7C94-650B452107D0}"/>
              </a:ext>
            </a:extLst>
          </p:cNvPr>
          <p:cNvPicPr>
            <a:picLocks noChangeAspect="1"/>
          </p:cNvPicPr>
          <p:nvPr/>
        </p:nvPicPr>
        <p:blipFill>
          <a:blip r:embed="rId3"/>
          <a:stretch>
            <a:fillRect/>
          </a:stretch>
        </p:blipFill>
        <p:spPr>
          <a:xfrm>
            <a:off x="10161856" y="6559270"/>
            <a:ext cx="2030144" cy="298730"/>
          </a:xfrm>
          <a:prstGeom prst="rect">
            <a:avLst/>
          </a:prstGeom>
        </p:spPr>
      </p:pic>
      <p:pic>
        <p:nvPicPr>
          <p:cNvPr id="11" name="Kuva 10">
            <a:extLst>
              <a:ext uri="{FF2B5EF4-FFF2-40B4-BE49-F238E27FC236}">
                <a16:creationId xmlns:a16="http://schemas.microsoft.com/office/drawing/2014/main" id="{EC96D47C-1943-AF88-C1BA-478F58ED208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0942" r="12023" b="19030"/>
          <a:stretch/>
        </p:blipFill>
        <p:spPr>
          <a:xfrm>
            <a:off x="7761556" y="1801328"/>
            <a:ext cx="3906728" cy="3770798"/>
          </a:xfrm>
          <a:prstGeom prst="rect">
            <a:avLst/>
          </a:prstGeom>
        </p:spPr>
      </p:pic>
    </p:spTree>
    <p:extLst>
      <p:ext uri="{BB962C8B-B14F-4D97-AF65-F5344CB8AC3E}">
        <p14:creationId xmlns:p14="http://schemas.microsoft.com/office/powerpoint/2010/main" val="46838825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10040"/>
            <a:ext cx="8286750" cy="1000125"/>
          </a:xfrm>
        </p:spPr>
        <p:txBody>
          <a:bodyPr>
            <a:normAutofit/>
          </a:bodyPr>
          <a:lstStyle/>
          <a:p>
            <a:r>
              <a:rPr lang="fi-FI" sz="3200" dirty="0">
                <a:latin typeface="Bahnschrift" panose="020B0502040204020203" pitchFamily="34" charset="0"/>
              </a:rPr>
              <a:t>ELÄIMET</a:t>
            </a:r>
          </a:p>
        </p:txBody>
      </p:sp>
      <p:sp>
        <p:nvSpPr>
          <p:cNvPr id="3" name="Subtitle 2"/>
          <p:cNvSpPr>
            <a:spLocks noGrp="1"/>
          </p:cNvSpPr>
          <p:nvPr>
            <p:ph type="subTitle" idx="1"/>
          </p:nvPr>
        </p:nvSpPr>
        <p:spPr>
          <a:xfrm>
            <a:off x="2030836" y="2123186"/>
            <a:ext cx="4678721" cy="1655762"/>
          </a:xfrm>
        </p:spPr>
        <p:txBody>
          <a:bodyPr>
            <a:noAutofit/>
          </a:bodyPr>
          <a:lstStyle/>
          <a:p>
            <a:pPr marL="342900" indent="-342900" algn="l">
              <a:lnSpc>
                <a:spcPct val="100000"/>
              </a:lnSpc>
              <a:buAutoNum type="arabicParenR"/>
            </a:pPr>
            <a:r>
              <a:rPr lang="fi-FI" sz="2000" dirty="0">
                <a:latin typeface="Bahnschrift" panose="020B0502040204020203" pitchFamily="34" charset="0"/>
              </a:rPr>
              <a:t>Muistele mitä ja millaisia eläimiä musikaalin tarinassa mainitaan. Pohdi, millä tavoilla niiden hoitamiseen musikaalissa suhtaudutaan.</a:t>
            </a:r>
          </a:p>
          <a:p>
            <a:pPr marL="342900" indent="-342900" algn="l">
              <a:lnSpc>
                <a:spcPct val="100000"/>
              </a:lnSpc>
              <a:buAutoNum type="arabicParenR"/>
            </a:pPr>
            <a:r>
              <a:rPr lang="fi-FI" sz="2000" dirty="0">
                <a:latin typeface="Bahnschrift" panose="020B0502040204020203" pitchFamily="34" charset="0"/>
              </a:rPr>
              <a:t>Pohdi, miksi musikaalin tarinassa käsitellään myös lentokoneissa olleita eläimiä.</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pic>
        <p:nvPicPr>
          <p:cNvPr id="10" name="Kuva 9">
            <a:extLst>
              <a:ext uri="{FF2B5EF4-FFF2-40B4-BE49-F238E27FC236}">
                <a16:creationId xmlns:a16="http://schemas.microsoft.com/office/drawing/2014/main" id="{D19A6796-A879-6C0E-CA0B-2F5526706DBF}"/>
              </a:ext>
            </a:extLst>
          </p:cNvPr>
          <p:cNvPicPr>
            <a:picLocks noChangeAspect="1"/>
          </p:cNvPicPr>
          <p:nvPr/>
        </p:nvPicPr>
        <p:blipFill rotWithShape="1">
          <a:blip r:embed="rId3"/>
          <a:srcRect l="28837" t="272" r="34380" b="4749"/>
          <a:stretch/>
        </p:blipFill>
        <p:spPr>
          <a:xfrm>
            <a:off x="8115003" y="0"/>
            <a:ext cx="2655916" cy="6858000"/>
          </a:xfrm>
          <a:prstGeom prst="rect">
            <a:avLst/>
          </a:prstGeom>
        </p:spPr>
      </p:pic>
    </p:spTree>
    <p:extLst>
      <p:ext uri="{BB962C8B-B14F-4D97-AF65-F5344CB8AC3E}">
        <p14:creationId xmlns:p14="http://schemas.microsoft.com/office/powerpoint/2010/main" val="209683853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91409" y="1238173"/>
            <a:ext cx="8286750" cy="1000125"/>
          </a:xfrm>
        </p:spPr>
        <p:txBody>
          <a:bodyPr>
            <a:normAutofit/>
          </a:bodyPr>
          <a:lstStyle/>
          <a:p>
            <a:r>
              <a:rPr lang="fi-FI" sz="3200" dirty="0">
                <a:latin typeface="Bahnschrift" panose="020B0502040204020203" pitchFamily="34" charset="0"/>
              </a:rPr>
              <a:t>ENNAKKOLUULOT</a:t>
            </a:r>
          </a:p>
        </p:txBody>
      </p:sp>
      <p:sp>
        <p:nvSpPr>
          <p:cNvPr id="3" name="Subtitle 2"/>
          <p:cNvSpPr>
            <a:spLocks noGrp="1"/>
          </p:cNvSpPr>
          <p:nvPr>
            <p:ph type="subTitle" idx="1"/>
          </p:nvPr>
        </p:nvSpPr>
        <p:spPr>
          <a:xfrm>
            <a:off x="5655582" y="2419422"/>
            <a:ext cx="5792231" cy="1655762"/>
          </a:xfrm>
        </p:spPr>
        <p:txBody>
          <a:bodyPr>
            <a:noAutofit/>
          </a:bodyPr>
          <a:lstStyle/>
          <a:p>
            <a:pPr marL="342900" indent="-342900" algn="l">
              <a:lnSpc>
                <a:spcPct val="100000"/>
              </a:lnSpc>
              <a:buAutoNum type="arabicParenR"/>
            </a:pPr>
            <a:r>
              <a:rPr lang="fi-FI" sz="1800" dirty="0">
                <a:latin typeface="Bahnschrift" panose="020B0502040204020203" pitchFamily="34" charset="0"/>
              </a:rPr>
              <a:t>Mitkä kohtaukset musikaalissa käsittelevät ihmisten ennakkoluuloja?</a:t>
            </a:r>
          </a:p>
          <a:p>
            <a:pPr marL="342900" indent="-342900" algn="l">
              <a:lnSpc>
                <a:spcPct val="100000"/>
              </a:lnSpc>
              <a:buAutoNum type="arabicParenR"/>
            </a:pPr>
            <a:r>
              <a:rPr lang="fi-FI" sz="1800" dirty="0">
                <a:latin typeface="Bahnschrift" panose="020B0502040204020203" pitchFamily="34" charset="0"/>
              </a:rPr>
              <a:t>Minkälaisten suurten/pienten/ vaarallisten/tahattomien ennakkoluulojen kohteeksi musikaalin hahmot joutuvat ja missä vaiheessa tarinaa?</a:t>
            </a:r>
          </a:p>
          <a:p>
            <a:pPr marL="342900" indent="-342900" algn="l">
              <a:lnSpc>
                <a:spcPct val="100000"/>
              </a:lnSpc>
              <a:buAutoNum type="arabicParenR"/>
            </a:pPr>
            <a:r>
              <a:rPr lang="fi-FI" sz="1800" dirty="0">
                <a:latin typeface="Bahnschrift" panose="020B0502040204020203" pitchFamily="34" charset="0"/>
              </a:rPr>
              <a:t>Miten henkilöt pääsevät yli ennakkoluuloistaan?</a:t>
            </a:r>
          </a:p>
          <a:p>
            <a:pPr marL="342900" indent="-342900" algn="l">
              <a:lnSpc>
                <a:spcPct val="100000"/>
              </a:lnSpc>
              <a:buAutoNum type="arabicParenR"/>
            </a:pPr>
            <a:r>
              <a:rPr lang="fi-FI" sz="1800" dirty="0">
                <a:latin typeface="Bahnschrift" panose="020B0502040204020203" pitchFamily="34" charset="0"/>
              </a:rPr>
              <a:t>Miten joukosta tuntemattomia muodostuu ryhmä?</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4" name="Tekstiruutu 13">
            <a:extLst>
              <a:ext uri="{FF2B5EF4-FFF2-40B4-BE49-F238E27FC236}">
                <a16:creationId xmlns:a16="http://schemas.microsoft.com/office/drawing/2014/main" id="{26BEA397-6561-736A-6671-CB0BC8B1CC4C}"/>
              </a:ext>
            </a:extLst>
          </p:cNvPr>
          <p:cNvSpPr txBox="1"/>
          <p:nvPr/>
        </p:nvSpPr>
        <p:spPr>
          <a:xfrm>
            <a:off x="3023260" y="3247303"/>
            <a:ext cx="6145480" cy="369332"/>
          </a:xfrm>
          <a:prstGeom prst="rect">
            <a:avLst/>
          </a:prstGeom>
          <a:noFill/>
        </p:spPr>
        <p:txBody>
          <a:bodyPr wrap="square">
            <a:spAutoFit/>
          </a:bodyPr>
          <a:lstStyle/>
          <a:p>
            <a:endParaRPr lang="fi-FI" dirty="0"/>
          </a:p>
        </p:txBody>
      </p:sp>
      <p:pic>
        <p:nvPicPr>
          <p:cNvPr id="16" name="Kuva 15">
            <a:extLst>
              <a:ext uri="{FF2B5EF4-FFF2-40B4-BE49-F238E27FC236}">
                <a16:creationId xmlns:a16="http://schemas.microsoft.com/office/drawing/2014/main" id="{F9455AB3-A17F-2A3D-66BF-DE3D78AAA0A6}"/>
              </a:ext>
            </a:extLst>
          </p:cNvPr>
          <p:cNvPicPr>
            <a:picLocks noChangeAspect="1"/>
          </p:cNvPicPr>
          <p:nvPr/>
        </p:nvPicPr>
        <p:blipFill rotWithShape="1">
          <a:blip r:embed="rId3"/>
          <a:srcRect t="-3670" r="12197" b="-1"/>
          <a:stretch/>
        </p:blipFill>
        <p:spPr>
          <a:xfrm>
            <a:off x="692574" y="1609178"/>
            <a:ext cx="4570326" cy="3598223"/>
          </a:xfrm>
          <a:prstGeom prst="rect">
            <a:avLst/>
          </a:prstGeom>
        </p:spPr>
      </p:pic>
      <p:pic>
        <p:nvPicPr>
          <p:cNvPr id="6" name="Kuva 5">
            <a:extLst>
              <a:ext uri="{FF2B5EF4-FFF2-40B4-BE49-F238E27FC236}">
                <a16:creationId xmlns:a16="http://schemas.microsoft.com/office/drawing/2014/main" id="{07657185-6E6D-DC3C-BF34-445C4EF2C774}"/>
              </a:ext>
            </a:extLst>
          </p:cNvPr>
          <p:cNvPicPr>
            <a:picLocks noChangeAspect="1"/>
          </p:cNvPicPr>
          <p:nvPr/>
        </p:nvPicPr>
        <p:blipFill>
          <a:blip r:embed="rId4"/>
          <a:stretch>
            <a:fillRect/>
          </a:stretch>
        </p:blipFill>
        <p:spPr>
          <a:xfrm>
            <a:off x="10081553" y="6451460"/>
            <a:ext cx="2030144" cy="298730"/>
          </a:xfrm>
          <a:prstGeom prst="rect">
            <a:avLst/>
          </a:prstGeom>
        </p:spPr>
      </p:pic>
      <p:pic>
        <p:nvPicPr>
          <p:cNvPr id="9" name="Kuva 8">
            <a:extLst>
              <a:ext uri="{FF2B5EF4-FFF2-40B4-BE49-F238E27FC236}">
                <a16:creationId xmlns:a16="http://schemas.microsoft.com/office/drawing/2014/main" id="{C522DD35-D85F-0D98-A9AB-BF22A149FF68}"/>
              </a:ext>
            </a:extLst>
          </p:cNvPr>
          <p:cNvPicPr>
            <a:picLocks noChangeAspect="1"/>
          </p:cNvPicPr>
          <p:nvPr/>
        </p:nvPicPr>
        <p:blipFill>
          <a:blip r:embed="rId5"/>
          <a:stretch>
            <a:fillRect/>
          </a:stretch>
        </p:blipFill>
        <p:spPr>
          <a:xfrm>
            <a:off x="4226766" y="5207401"/>
            <a:ext cx="1109568" cy="249958"/>
          </a:xfrm>
          <a:prstGeom prst="rect">
            <a:avLst/>
          </a:prstGeom>
        </p:spPr>
      </p:pic>
    </p:spTree>
    <p:extLst>
      <p:ext uri="{BB962C8B-B14F-4D97-AF65-F5344CB8AC3E}">
        <p14:creationId xmlns:p14="http://schemas.microsoft.com/office/powerpoint/2010/main" val="29252640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8707" y="722514"/>
            <a:ext cx="8286750" cy="1000125"/>
          </a:xfrm>
        </p:spPr>
        <p:txBody>
          <a:bodyPr>
            <a:normAutofit/>
          </a:bodyPr>
          <a:lstStyle/>
          <a:p>
            <a:r>
              <a:rPr lang="fi-FI" sz="3200" dirty="0">
                <a:latin typeface="Bahnschrift" panose="020B0502040204020203" pitchFamily="34" charset="0"/>
              </a:rPr>
              <a:t>LENTÄMINEN</a:t>
            </a:r>
          </a:p>
        </p:txBody>
      </p:sp>
      <p:sp>
        <p:nvSpPr>
          <p:cNvPr id="3" name="Subtitle 2"/>
          <p:cNvSpPr>
            <a:spLocks noGrp="1"/>
          </p:cNvSpPr>
          <p:nvPr>
            <p:ph type="subTitle" idx="1"/>
          </p:nvPr>
        </p:nvSpPr>
        <p:spPr>
          <a:xfrm>
            <a:off x="1166709" y="2216377"/>
            <a:ext cx="5792231" cy="1655762"/>
          </a:xfrm>
        </p:spPr>
        <p:txBody>
          <a:bodyPr>
            <a:noAutofit/>
          </a:bodyPr>
          <a:lstStyle/>
          <a:p>
            <a:pPr marL="342900" indent="-342900" algn="l">
              <a:lnSpc>
                <a:spcPct val="100000"/>
              </a:lnSpc>
              <a:buAutoNum type="arabicParenR"/>
            </a:pPr>
            <a:r>
              <a:rPr lang="fi-FI" sz="2000" dirty="0">
                <a:latin typeface="Bahnschrift" panose="020B0502040204020203" pitchFamily="34" charset="0"/>
              </a:rPr>
              <a:t>Minkälaisista näkökulmista musikaali käsittelee lentokoneliikennettä?</a:t>
            </a:r>
          </a:p>
          <a:p>
            <a:pPr marL="342900" indent="-342900" algn="l">
              <a:lnSpc>
                <a:spcPct val="100000"/>
              </a:lnSpc>
              <a:buAutoNum type="arabicParenR"/>
            </a:pPr>
            <a:r>
              <a:rPr lang="fi-FI" sz="2000" dirty="0">
                <a:latin typeface="Bahnschrift" panose="020B0502040204020203" pitchFamily="34" charset="0"/>
              </a:rPr>
              <a:t>Mitä lentäminen symboloi?</a:t>
            </a:r>
          </a:p>
          <a:p>
            <a:pPr marL="342900" indent="-342900" algn="l">
              <a:lnSpc>
                <a:spcPct val="100000"/>
              </a:lnSpc>
              <a:buAutoNum type="arabicParenR"/>
            </a:pPr>
            <a:r>
              <a:rPr lang="fi-FI" sz="2000" dirty="0">
                <a:latin typeface="Bahnschrift" panose="020B0502040204020203" pitchFamily="34" charset="0"/>
              </a:rPr>
              <a:t>Mitä sellaisia säädöksiä lentämiseen nykyisin liittyy, mitä ei tunnettu ennen 9/11 tapahtumia?</a:t>
            </a:r>
          </a:p>
          <a:p>
            <a:pPr marL="342900" indent="-342900" algn="l">
              <a:lnSpc>
                <a:spcPct val="100000"/>
              </a:lnSpc>
              <a:buAutoNum type="arabicParenR"/>
            </a:pPr>
            <a:r>
              <a:rPr lang="fi-FI" sz="2000" dirty="0">
                <a:latin typeface="Bahnschrift" panose="020B0502040204020203" pitchFamily="34" charset="0"/>
              </a:rPr>
              <a:t>Miten ikäluokkasi mielestäsi suhtautuu lentämiseen?</a:t>
            </a:r>
          </a:p>
        </p:txBody>
      </p:sp>
      <p:pic>
        <p:nvPicPr>
          <p:cNvPr id="4" name="Kuva 3">
            <a:extLst>
              <a:ext uri="{FF2B5EF4-FFF2-40B4-BE49-F238E27FC236}">
                <a16:creationId xmlns:a16="http://schemas.microsoft.com/office/drawing/2014/main" id="{6EB7073D-53A2-F9B9-DB38-781A659BC5F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000125" cy="1000125"/>
          </a:xfrm>
          <a:prstGeom prst="rect">
            <a:avLst/>
          </a:prstGeom>
        </p:spPr>
      </p:pic>
      <p:sp>
        <p:nvSpPr>
          <p:cNvPr id="8" name="Tekstiruutu 7">
            <a:extLst>
              <a:ext uri="{FF2B5EF4-FFF2-40B4-BE49-F238E27FC236}">
                <a16:creationId xmlns:a16="http://schemas.microsoft.com/office/drawing/2014/main" id="{A425B69E-A657-F356-FBCF-8734F1017A08}"/>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0" name="Tekstiruutu 9">
            <a:extLst>
              <a:ext uri="{FF2B5EF4-FFF2-40B4-BE49-F238E27FC236}">
                <a16:creationId xmlns:a16="http://schemas.microsoft.com/office/drawing/2014/main" id="{90BC90B1-DC2F-169A-510F-24AF73B7ABDA}"/>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2" name="Tekstiruutu 11">
            <a:extLst>
              <a:ext uri="{FF2B5EF4-FFF2-40B4-BE49-F238E27FC236}">
                <a16:creationId xmlns:a16="http://schemas.microsoft.com/office/drawing/2014/main" id="{F1308D64-6EB1-E230-2302-B5A4E45F87F6}"/>
              </a:ext>
            </a:extLst>
          </p:cNvPr>
          <p:cNvSpPr txBox="1"/>
          <p:nvPr/>
        </p:nvSpPr>
        <p:spPr>
          <a:xfrm>
            <a:off x="2977737" y="3247303"/>
            <a:ext cx="6145480" cy="369332"/>
          </a:xfrm>
          <a:prstGeom prst="rect">
            <a:avLst/>
          </a:prstGeom>
          <a:noFill/>
        </p:spPr>
        <p:txBody>
          <a:bodyPr wrap="square">
            <a:spAutoFit/>
          </a:bodyPr>
          <a:lstStyle/>
          <a:p>
            <a:endParaRPr lang="fi-FI" dirty="0"/>
          </a:p>
        </p:txBody>
      </p:sp>
      <p:sp>
        <p:nvSpPr>
          <p:cNvPr id="14" name="Tekstiruutu 13">
            <a:extLst>
              <a:ext uri="{FF2B5EF4-FFF2-40B4-BE49-F238E27FC236}">
                <a16:creationId xmlns:a16="http://schemas.microsoft.com/office/drawing/2014/main" id="{26BEA397-6561-736A-6671-CB0BC8B1CC4C}"/>
              </a:ext>
            </a:extLst>
          </p:cNvPr>
          <p:cNvSpPr txBox="1"/>
          <p:nvPr/>
        </p:nvSpPr>
        <p:spPr>
          <a:xfrm>
            <a:off x="3023260" y="3247303"/>
            <a:ext cx="6145480" cy="369332"/>
          </a:xfrm>
          <a:prstGeom prst="rect">
            <a:avLst/>
          </a:prstGeom>
          <a:noFill/>
        </p:spPr>
        <p:txBody>
          <a:bodyPr wrap="square">
            <a:spAutoFit/>
          </a:bodyPr>
          <a:lstStyle/>
          <a:p>
            <a:endParaRPr lang="fi-FI" dirty="0"/>
          </a:p>
        </p:txBody>
      </p:sp>
      <p:pic>
        <p:nvPicPr>
          <p:cNvPr id="5" name="Kuva 4">
            <a:extLst>
              <a:ext uri="{FF2B5EF4-FFF2-40B4-BE49-F238E27FC236}">
                <a16:creationId xmlns:a16="http://schemas.microsoft.com/office/drawing/2014/main" id="{02286844-2C7D-287D-860F-90007D564DD2}"/>
              </a:ext>
            </a:extLst>
          </p:cNvPr>
          <p:cNvPicPr>
            <a:picLocks noChangeAspect="1"/>
          </p:cNvPicPr>
          <p:nvPr/>
        </p:nvPicPr>
        <p:blipFill rotWithShape="1">
          <a:blip r:embed="rId3"/>
          <a:srcRect l="22238" t="8311" r="32200"/>
          <a:stretch/>
        </p:blipFill>
        <p:spPr>
          <a:xfrm>
            <a:off x="8502092" y="1"/>
            <a:ext cx="2409043" cy="6858000"/>
          </a:xfrm>
          <a:prstGeom prst="rect">
            <a:avLst/>
          </a:prstGeom>
        </p:spPr>
      </p:pic>
    </p:spTree>
    <p:extLst>
      <p:ext uri="{BB962C8B-B14F-4D97-AF65-F5344CB8AC3E}">
        <p14:creationId xmlns:p14="http://schemas.microsoft.com/office/powerpoint/2010/main" val="12927363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1354</TotalTime>
  <Words>1084</Words>
  <Application>Microsoft Office PowerPoint</Application>
  <PresentationFormat>Laajakuva</PresentationFormat>
  <Paragraphs>63</Paragraphs>
  <Slides>14</Slides>
  <Notes>0</Notes>
  <HiddenSlides>0</HiddenSlides>
  <MMClips>0</MMClips>
  <ScaleCrop>false</ScaleCrop>
  <HeadingPairs>
    <vt:vector size="6" baseType="variant">
      <vt:variant>
        <vt:lpstr>Käytetyt fontit</vt:lpstr>
      </vt:variant>
      <vt:variant>
        <vt:i4>4</vt:i4>
      </vt:variant>
      <vt:variant>
        <vt:lpstr>Teema</vt:lpstr>
      </vt:variant>
      <vt:variant>
        <vt:i4>1</vt:i4>
      </vt:variant>
      <vt:variant>
        <vt:lpstr>Dian otsikot</vt:lpstr>
      </vt:variant>
      <vt:variant>
        <vt:i4>14</vt:i4>
      </vt:variant>
    </vt:vector>
  </HeadingPairs>
  <TitlesOfParts>
    <vt:vector size="19" baseType="lpstr">
      <vt:lpstr>Arial</vt:lpstr>
      <vt:lpstr>Bahnschrift</vt:lpstr>
      <vt:lpstr>Calibri</vt:lpstr>
      <vt:lpstr>Calibri Light</vt:lpstr>
      <vt:lpstr>Office Theme</vt:lpstr>
      <vt:lpstr>PowerPoint-esitys</vt:lpstr>
      <vt:lpstr>HISTORIALLINEN PÄIVÄ 11.9.2001</vt:lpstr>
      <vt:lpstr>MUSIKAALIN COME FROM AWAY TARINA</vt:lpstr>
      <vt:lpstr>GANDER, NEWFOUNDLAND</vt:lpstr>
      <vt:lpstr>MITÄ TARKOITTAA COME FROM AWAY?</vt:lpstr>
      <vt:lpstr>AUTTAMINEN</vt:lpstr>
      <vt:lpstr>ELÄIMET</vt:lpstr>
      <vt:lpstr>ENNAKKOLUULOT</vt:lpstr>
      <vt:lpstr>LENTÄMINEN</vt:lpstr>
      <vt:lpstr>TARINAT</vt:lpstr>
      <vt:lpstr>OMA BIISI</vt:lpstr>
      <vt:lpstr>UUTISET HISTORIAN TODISTAJINA</vt:lpstr>
      <vt:lpstr>NÄKÖKULMA ON SANOMA</vt:lpstr>
      <vt:lpstr>SOMEOHJEET</vt:lpstr>
    </vt:vector>
  </TitlesOfParts>
  <Company>Tampereen yliopisto - University of Tampere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OPETUSPAKETTI LUKIOLAISILLE</dc:title>
  <dc:creator>Hanna Suutela</dc:creator>
  <cp:lastModifiedBy>Yhteinen</cp:lastModifiedBy>
  <cp:revision>14</cp:revision>
  <dcterms:created xsi:type="dcterms:W3CDTF">2019-08-28T08:47:29Z</dcterms:created>
  <dcterms:modified xsi:type="dcterms:W3CDTF">2022-08-31T11:56:42Z</dcterms:modified>
</cp:coreProperties>
</file>