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930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343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643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63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166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57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555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05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942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927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341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C286A-F375-45EC-A3A9-3E47608FFC37}" type="datetimeFigureOut">
              <a:rPr lang="fi-FI" smtClean="0"/>
              <a:t>31.8.2022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31157-6F48-4D9F-BD3D-49DC42F1F8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173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ttt-teatteri.fi/berliinin-enkelit-lohduttavat-katsojaa-unenomainen-tarina-siirtyy-elokuvasta-nayttamoll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4ED5156-17A0-3314-207B-DEA4D28F9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804" y="1425657"/>
            <a:ext cx="6685442" cy="3832143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C3D98986-85C2-F972-B58F-9EFA576FF709}"/>
              </a:ext>
            </a:extLst>
          </p:cNvPr>
          <p:cNvSpPr txBox="1"/>
          <p:nvPr/>
        </p:nvSpPr>
        <p:spPr>
          <a:xfrm>
            <a:off x="3016940" y="746043"/>
            <a:ext cx="6158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latin typeface="Bahnschrift" panose="020B0502040204020203" pitchFamily="34" charset="0"/>
              </a:rPr>
              <a:t>BERLIININ TAIVAAN ALLA</a:t>
            </a:r>
          </a:p>
          <a:p>
            <a:endParaRPr lang="fi-FI" sz="2400" b="1" dirty="0">
              <a:latin typeface="Bahnschrift" panose="020B0502040204020203" pitchFamily="34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20ADBCE-37CD-606B-C34C-997444987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4" y="1416132"/>
            <a:ext cx="1040710" cy="104071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2D68135C-DE2E-E12F-1DF1-E689BDBE7ACA}"/>
              </a:ext>
            </a:extLst>
          </p:cNvPr>
          <p:cNvSpPr txBox="1"/>
          <p:nvPr/>
        </p:nvSpPr>
        <p:spPr>
          <a:xfrm>
            <a:off x="2528885" y="5374721"/>
            <a:ext cx="7134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400" b="1" dirty="0">
                <a:latin typeface="Bahnschrift" panose="020B0502040204020203" pitchFamily="34" charset="0"/>
              </a:rPr>
              <a:t>TAMPEREEN TYÖVÄEN TEATTERIN OPETUSMATERIAALI 2022-2023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36EC97EA-07F4-202A-3FD2-021158602826}"/>
              </a:ext>
            </a:extLst>
          </p:cNvPr>
          <p:cNvSpPr txBox="1"/>
          <p:nvPr/>
        </p:nvSpPr>
        <p:spPr>
          <a:xfrm>
            <a:off x="5277505" y="6215243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latin typeface="Bahnschrift" panose="020B0502040204020203" pitchFamily="34" charset="0"/>
              </a:rPr>
              <a:t>Hanna Suutela, FT</a:t>
            </a:r>
          </a:p>
        </p:txBody>
      </p:sp>
    </p:spTree>
    <p:extLst>
      <p:ext uri="{BB962C8B-B14F-4D97-AF65-F5344CB8AC3E}">
        <p14:creationId xmlns:p14="http://schemas.microsoft.com/office/powerpoint/2010/main" val="350659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3094" y="973921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SOMEOHJEET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7993" y="2432595"/>
            <a:ext cx="5516953" cy="1655762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Bahnschrift" panose="020B0502040204020203" pitchFamily="34" charset="0"/>
              </a:rPr>
              <a:t>Kun sometat teatterikokemuksestasi, käytä #berliinintaivaanalla ja </a:t>
            </a:r>
            <a:r>
              <a:rPr lang="fi-FI" sz="2000" dirty="0" err="1">
                <a:latin typeface="Bahnschrift" panose="020B0502040204020203" pitchFamily="34" charset="0"/>
              </a:rPr>
              <a:t>tägää</a:t>
            </a:r>
            <a:r>
              <a:rPr lang="fi-FI" sz="2000" dirty="0">
                <a:latin typeface="Bahnschrift" panose="020B0502040204020203" pitchFamily="34" charset="0"/>
              </a:rPr>
              <a:t> @ttteatteri Instagramissa ja @ttt_teatteri </a:t>
            </a:r>
            <a:r>
              <a:rPr lang="fi-FI" sz="2000" dirty="0" err="1">
                <a:latin typeface="Bahnschrift" panose="020B0502040204020203" pitchFamily="34" charset="0"/>
              </a:rPr>
              <a:t>TikTokissa</a:t>
            </a:r>
            <a:r>
              <a:rPr lang="fi-FI" sz="2000" dirty="0">
                <a:latin typeface="Bahnschrift" panose="020B0502040204020203" pitchFamily="34" charset="0"/>
              </a:rPr>
              <a:t>.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>
                <a:latin typeface="Bahnschrift" panose="020B0502040204020203" pitchFamily="34" charset="0"/>
              </a:rPr>
              <a:t>Teatterissa saat kuvata lämpiössä ja loppukiitoksissa. Voit esimerkiksi jakaa väliajan tunnelmiasi tai kertoa, minkälaisia ajatuksia tai tunteita esitys herätti. Voit myös lähettää kysymyksiä tai terveisiä työryhmälle!</a:t>
            </a:r>
          </a:p>
          <a:p>
            <a:pPr algn="l">
              <a:lnSpc>
                <a:spcPct val="100000"/>
              </a:lnSpc>
            </a:pPr>
            <a:endParaRPr lang="fi-FI" sz="2000" dirty="0">
              <a:latin typeface="Bahnschrift" panose="020B0502040204020203" pitchFamily="34" charset="0"/>
            </a:endParaRPr>
          </a:p>
          <a:p>
            <a:pPr algn="l">
              <a:lnSpc>
                <a:spcPct val="100000"/>
              </a:lnSpc>
            </a:pPr>
            <a:endParaRPr lang="fi-FI" sz="2000" dirty="0">
              <a:latin typeface="Bahnschrift" panose="020B0502040204020203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425B69E-A657-F356-FBCF-8734F1017A08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0BC90B1-DC2F-169A-510F-24AF73B7ABDA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1308D64-6EB1-E230-2302-B5A4E45F87F6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BEA397-6561-736A-6671-CB0BC8B1CC4C}"/>
              </a:ext>
            </a:extLst>
          </p:cNvPr>
          <p:cNvSpPr txBox="1"/>
          <p:nvPr/>
        </p:nvSpPr>
        <p:spPr>
          <a:xfrm>
            <a:off x="1656664" y="3260476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FB39B51-C63C-0143-E2D3-01CE49F24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76" y="1178729"/>
            <a:ext cx="3785715" cy="469582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7A20FF6-114F-E5E3-CA1C-B445859C7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856" y="6489560"/>
            <a:ext cx="203014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6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2625" y="257226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BERLIININ TAIVAAN ALLA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916" y="1595108"/>
            <a:ext cx="7422759" cy="165576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i-FI" sz="1800" dirty="0">
                <a:latin typeface="Bahnschrift" panose="020B0502040204020203" pitchFamily="34" charset="0"/>
              </a:rPr>
              <a:t>Berliinin taivaan alla on </a:t>
            </a:r>
            <a:r>
              <a:rPr lang="fi-FI" sz="1800" dirty="0" err="1">
                <a:latin typeface="Bahnschrift" panose="020B0502040204020203" pitchFamily="34" charset="0"/>
              </a:rPr>
              <a:t>Wim</a:t>
            </a:r>
            <a:r>
              <a:rPr lang="fi-FI" sz="1800" dirty="0">
                <a:latin typeface="Bahnschrift" panose="020B0502040204020203" pitchFamily="34" charset="0"/>
              </a:rPr>
              <a:t> </a:t>
            </a:r>
            <a:r>
              <a:rPr lang="fi-FI" sz="1800" dirty="0" err="1">
                <a:latin typeface="Bahnschrift" panose="020B0502040204020203" pitchFamily="34" charset="0"/>
              </a:rPr>
              <a:t>Wendersin</a:t>
            </a:r>
            <a:r>
              <a:rPr lang="fi-FI" sz="1800" dirty="0">
                <a:latin typeface="Bahnschrift" panose="020B0502040204020203" pitchFamily="34" charset="0"/>
              </a:rPr>
              <a:t> ohjaama, moninkertaisesti palkittu elokuva. Teos on vuodelta 1987, jolloin ei vielä tiedetty, että kylmä sota oli päättymässä. Eurooppa siirtyi uuteen aikakauteen Berliinin muurin murtuessa syksyllä 1989.</a:t>
            </a:r>
          </a:p>
          <a:p>
            <a:pPr algn="l">
              <a:lnSpc>
                <a:spcPct val="150000"/>
              </a:lnSpc>
            </a:pPr>
            <a:r>
              <a:rPr lang="fi-FI" sz="1800" dirty="0">
                <a:latin typeface="Bahnschrift" panose="020B0502040204020203" pitchFamily="34" charset="0"/>
              </a:rPr>
              <a:t>Anne-Mari Rautiaisen ohjaus on elokuvan käsikirjoituksen teatteriksi tehty tulkinta. Voi tutustua ohjaajan näkemykseen prosessista lukemalla artikkelin teatterin sivuilta: </a:t>
            </a:r>
            <a:r>
              <a:rPr lang="fi-FI" sz="1800" dirty="0">
                <a:latin typeface="Bahnschrift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https://ttt-teatteri.fi/berliinin-enkelit-lohduttavat-katsojaa-unenomainen-tarina-siirtyy-elokuvasta-nayttamolle/</a:t>
            </a:r>
            <a:r>
              <a:rPr lang="fi-FI" sz="1800" dirty="0">
                <a:latin typeface="Bahnschrift" panose="020B0502040204020203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i-FI" sz="1800" dirty="0">
                <a:latin typeface="Bahnschrift" panose="020B0502040204020203" pitchFamily="34" charset="0"/>
              </a:rPr>
              <a:t>1) Pohdi elokuvan ja teatterin yhtäläisyyksiä ja eroja taidemuotoina.</a:t>
            </a:r>
            <a:endParaRPr lang="fi-FI" sz="1600" dirty="0">
              <a:latin typeface="Bahnschrift" panose="020B0502040204020203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C06090D5-ECD6-6B37-7C8A-63918CCFD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234" y="1771650"/>
            <a:ext cx="3371850" cy="4182464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AFC30E5-6F7A-8E55-44B8-3C710D16AF97}"/>
              </a:ext>
            </a:extLst>
          </p:cNvPr>
          <p:cNvSpPr txBox="1"/>
          <p:nvPr/>
        </p:nvSpPr>
        <p:spPr>
          <a:xfrm>
            <a:off x="9970490" y="6426696"/>
            <a:ext cx="6096000" cy="311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100" dirty="0">
                <a:latin typeface="Bahnschrift" panose="020B0502040204020203" pitchFamily="34" charset="0"/>
              </a:rPr>
              <a:t> ©Tampereen Työväen Teatteri</a:t>
            </a:r>
          </a:p>
        </p:txBody>
      </p:sp>
    </p:spTree>
    <p:extLst>
      <p:ext uri="{BB962C8B-B14F-4D97-AF65-F5344CB8AC3E}">
        <p14:creationId xmlns:p14="http://schemas.microsoft.com/office/powerpoint/2010/main" val="259748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5025" y="455178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TARINA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160" y="1000125"/>
            <a:ext cx="7059820" cy="1655762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endParaRPr lang="fi-FI" sz="1600" dirty="0"/>
          </a:p>
          <a:p>
            <a:pPr algn="l">
              <a:lnSpc>
                <a:spcPct val="150000"/>
              </a:lnSpc>
            </a:pPr>
            <a:r>
              <a:rPr lang="fi-FI" sz="1800" dirty="0">
                <a:latin typeface="Bahnschrift" panose="020B0502040204020203" pitchFamily="34" charset="0"/>
              </a:rPr>
              <a:t>Berliinin taivaan alla kuljettaa kolmea tarinaa.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latin typeface="Bahnschrift" panose="020B0502040204020203" pitchFamily="34" charset="0"/>
              </a:rPr>
              <a:t>Ensimmäisessä kohdataan kaksi enkeliä, </a:t>
            </a:r>
            <a:r>
              <a:rPr lang="fi-FI" sz="1800" dirty="0" err="1">
                <a:latin typeface="Bahnschrift" panose="020B0502040204020203" pitchFamily="34" charset="0"/>
              </a:rPr>
              <a:t>Damien</a:t>
            </a:r>
            <a:r>
              <a:rPr lang="fi-FI" sz="1800" dirty="0">
                <a:latin typeface="Bahnschrift" panose="020B0502040204020203" pitchFamily="34" charset="0"/>
              </a:rPr>
              <a:t> ja </a:t>
            </a:r>
            <a:r>
              <a:rPr lang="fi-FI" sz="1800" dirty="0" err="1">
                <a:latin typeface="Bahnschrift" panose="020B0502040204020203" pitchFamily="34" charset="0"/>
              </a:rPr>
              <a:t>Cassiel</a:t>
            </a:r>
            <a:r>
              <a:rPr lang="fi-FI" sz="1800" dirty="0">
                <a:latin typeface="Bahnschrift" panose="020B0502040204020203" pitchFamily="34" charset="0"/>
              </a:rPr>
              <a:t>, jotka tarkkailevat kaupunkia korkeuksistaan. </a:t>
            </a:r>
            <a:r>
              <a:rPr lang="fi-FI" sz="1800" dirty="0" err="1">
                <a:latin typeface="Bahnschrift" panose="020B0502040204020203" pitchFamily="34" charset="0"/>
              </a:rPr>
              <a:t>Damien</a:t>
            </a:r>
            <a:r>
              <a:rPr lang="fi-FI" sz="1800" dirty="0">
                <a:latin typeface="Bahnschrift" panose="020B0502040204020203" pitchFamily="34" charset="0"/>
              </a:rPr>
              <a:t> on rakastunut ja haluaisi siksi </a:t>
            </a:r>
            <a:r>
              <a:rPr lang="fi-FI" sz="1800" dirty="0" err="1">
                <a:latin typeface="Bahnschrift" panose="020B0502040204020203" pitchFamily="34" charset="0"/>
              </a:rPr>
              <a:t>mielummin</a:t>
            </a:r>
            <a:r>
              <a:rPr lang="fi-FI" sz="1800" dirty="0">
                <a:latin typeface="Bahnschrift" panose="020B0502040204020203" pitchFamily="34" charset="0"/>
              </a:rPr>
              <a:t> olla ihminen.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latin typeface="Bahnschrift" panose="020B0502040204020203" pitchFamily="34" charset="0"/>
              </a:rPr>
              <a:t>Toisessa tarinassa kansainvälinen filmitähti saapuu kaupunkiin vierailulle. Hän yrittää pysytellä huomaamattomana, mutta hänet tunnetaan kaikkialla.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1800" dirty="0">
                <a:latin typeface="Bahnschrift" panose="020B0502040204020203" pitchFamily="34" charset="0"/>
              </a:rPr>
              <a:t>Kolmas tarina kertoo naisesta, joka on ammatiltaan trapetsitaiteilija ja joka on kaukana kotoaan.</a:t>
            </a:r>
          </a:p>
          <a:p>
            <a:pPr algn="l">
              <a:lnSpc>
                <a:spcPct val="150000"/>
              </a:lnSpc>
            </a:pPr>
            <a:r>
              <a:rPr lang="fi-FI" sz="1800" dirty="0">
                <a:latin typeface="Bahnschrift" panose="020B0502040204020203" pitchFamily="34" charset="0"/>
              </a:rPr>
              <a:t>Kuinka tarinat kytkeytyvät toisiinsa juonen edetessä?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DBD97AF-BC2C-F232-2A60-E577A500E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73659"/>
            <a:ext cx="3105150" cy="440538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C92EAA1-CFCE-4D0A-2F07-2FC90C82DA99}"/>
              </a:ext>
            </a:extLst>
          </p:cNvPr>
          <p:cNvSpPr txBox="1"/>
          <p:nvPr/>
        </p:nvSpPr>
        <p:spPr>
          <a:xfrm>
            <a:off x="3038475" y="6069237"/>
            <a:ext cx="1143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dirty="0">
                <a:latin typeface="Bahnschrift" panose="020B0502040204020203" pitchFamily="34" charset="0"/>
              </a:rPr>
              <a:t>Kuva: Kari Sunnari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AEDD5BE-8320-3013-FCD3-3DA29194C4DB}"/>
              </a:ext>
            </a:extLst>
          </p:cNvPr>
          <p:cNvSpPr txBox="1"/>
          <p:nvPr/>
        </p:nvSpPr>
        <p:spPr>
          <a:xfrm>
            <a:off x="10096500" y="6511409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dirty="0">
                <a:latin typeface="Bahnschrift" panose="020B0502040204020203" pitchFamily="34" charset="0"/>
              </a:rPr>
              <a:t>©Tampereen Työväen Teatteri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95780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9931" y="624062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BERLIINI VUONNA 1987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25" y="2248249"/>
            <a:ext cx="5876925" cy="16557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2000" dirty="0">
                <a:latin typeface="Bahnschrift" panose="020B0502040204020203" pitchFamily="34" charset="0"/>
              </a:rPr>
              <a:t>Muistuttakaa mieleen nettiaineiston tai historian kurssikirjan avulla, millainen Berliini oli vuonna 1945 ja/tai vuonna 1987.</a:t>
            </a:r>
          </a:p>
          <a:p>
            <a:pPr algn="l">
              <a:lnSpc>
                <a:spcPct val="100000"/>
              </a:lnSpc>
            </a:pPr>
            <a:endParaRPr lang="fi-FI" sz="2000" dirty="0">
              <a:latin typeface="Bahnschrift" panose="020B0502040204020203" pitchFamily="34" charset="0"/>
            </a:endParaRP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Miten sodan arvet mielestäsi näkyvät teoksen kuvaaman kaupungin tarinassa?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Onko muuri olemassa teoksessa Berliinin taivaan alla?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425B69E-A657-F356-FBCF-8734F1017A08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0BC90B1-DC2F-169A-510F-24AF73B7ABDA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1308D64-6EB1-E230-2302-B5A4E45F87F6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BEA397-6561-736A-6671-CB0BC8B1CC4C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7157891-310D-E81A-03E1-4AC6990E18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4831" r="18272" b="4831"/>
          <a:stretch/>
        </p:blipFill>
        <p:spPr>
          <a:xfrm>
            <a:off x="7515225" y="-1"/>
            <a:ext cx="394335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2625" y="369353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ENKELIT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7972" y="2154238"/>
            <a:ext cx="6802953" cy="16557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2000" dirty="0">
                <a:latin typeface="Bahnschrift" panose="020B0502040204020203" pitchFamily="34" charset="0"/>
              </a:rPr>
              <a:t>Enkelien tehtävä maailmassa on tämän teoksen mukaan auttaa ihmisiä heidän henkisissä pyrkimyksissään ja tuoda heille lohtua vaikeuksissa.</a:t>
            </a:r>
          </a:p>
          <a:p>
            <a:pPr algn="l">
              <a:lnSpc>
                <a:spcPct val="100000"/>
              </a:lnSpc>
            </a:pPr>
            <a:endParaRPr lang="fi-FI" sz="2000" dirty="0">
              <a:latin typeface="Bahnschrift" panose="020B0502040204020203" pitchFamily="34" charset="0"/>
            </a:endParaRP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Minkälaisia inhimillisiä vaikeuksia enkelit näkevät ihmisten kokevan?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Miksi enkeleitä on erityisen paljon kirjastoissa?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Miksi lapset näkevät enkeleitä? Ketkä näytelmän henkilöistä näkevät tai tajuavat kohtaavansa enkelin</a:t>
            </a:r>
            <a:r>
              <a:rPr lang="fi-FI" sz="1800" dirty="0">
                <a:latin typeface="Bahnschrift" panose="020B0502040204020203" pitchFamily="34" charset="0"/>
              </a:rPr>
              <a:t>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2B25169-8EDE-A469-F676-3F095675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1595437"/>
            <a:ext cx="2953327" cy="442912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0F50A472-D1D0-89C8-0FC6-6A5866D83B02}"/>
              </a:ext>
            </a:extLst>
          </p:cNvPr>
          <p:cNvSpPr txBox="1"/>
          <p:nvPr/>
        </p:nvSpPr>
        <p:spPr>
          <a:xfrm>
            <a:off x="2724150" y="5995987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latin typeface="Bahnschrift" panose="020B0502040204020203" pitchFamily="34" charset="0"/>
              </a:rPr>
              <a:t>Kuva: Kari Sunnari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C1C34BB-533A-BC23-9D15-89157DEFD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928" y="6488647"/>
            <a:ext cx="203014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8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62" y="1109302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ESIINTYJÄT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8860" y="2601119"/>
            <a:ext cx="4107253" cy="16557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2000" dirty="0" err="1">
                <a:latin typeface="Bahnschrift" panose="020B0502040204020203" pitchFamily="34" charset="0"/>
              </a:rPr>
              <a:t>Damienin</a:t>
            </a:r>
            <a:r>
              <a:rPr lang="fi-FI" sz="2000" dirty="0">
                <a:latin typeface="Bahnschrift" panose="020B0502040204020203" pitchFamily="34" charset="0"/>
              </a:rPr>
              <a:t> rakastettu on esiintyjä. Kuuluisa filmitähti on entinen enkeli. </a:t>
            </a:r>
          </a:p>
          <a:p>
            <a:pPr algn="l">
              <a:lnSpc>
                <a:spcPct val="100000"/>
              </a:lnSpc>
            </a:pPr>
            <a:endParaRPr lang="fi-FI" sz="2000" dirty="0">
              <a:latin typeface="Bahnschrift" panose="020B0502040204020203" pitchFamily="34" charset="0"/>
            </a:endParaRPr>
          </a:p>
          <a:p>
            <a:pPr algn="l">
              <a:lnSpc>
                <a:spcPct val="100000"/>
              </a:lnSpc>
            </a:pPr>
            <a:r>
              <a:rPr lang="fi-FI" sz="2000" dirty="0">
                <a:latin typeface="Bahnschrift" panose="020B0502040204020203" pitchFamily="34" charset="0"/>
              </a:rPr>
              <a:t>1) Pohtikaa, mitä teos tällä väittää </a:t>
            </a:r>
            <a:r>
              <a:rPr lang="fi-FI" sz="2000" dirty="0" err="1">
                <a:latin typeface="Bahnschrift" panose="020B0502040204020203" pitchFamily="34" charset="0"/>
              </a:rPr>
              <a:t>esiintyjyydestä</a:t>
            </a:r>
            <a:r>
              <a:rPr lang="fi-FI" sz="2000" dirty="0">
                <a:latin typeface="Bahnschrift" panose="020B0502040204020203" pitchFamily="34" charset="0"/>
              </a:rPr>
              <a:t>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425B69E-A657-F356-FBCF-8734F1017A08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0BC90B1-DC2F-169A-510F-24AF73B7ABDA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1308D64-6EB1-E230-2302-B5A4E45F87F6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BEA397-6561-736A-6671-CB0BC8B1CC4C}"/>
              </a:ext>
            </a:extLst>
          </p:cNvPr>
          <p:cNvSpPr txBox="1"/>
          <p:nvPr/>
        </p:nvSpPr>
        <p:spPr>
          <a:xfrm>
            <a:off x="3023260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CAE990B-2258-DA38-50B6-CFC6B90982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4" t="10557" r="24602" b="1"/>
          <a:stretch/>
        </p:blipFill>
        <p:spPr>
          <a:xfrm>
            <a:off x="8139112" y="-142875"/>
            <a:ext cx="3033713" cy="75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88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5552" y="703244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NUKET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26491" y="2073017"/>
            <a:ext cx="4410293" cy="165576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fi-FI" sz="1800" dirty="0">
                <a:latin typeface="Bahnschrift" panose="020B0502040204020203" pitchFamily="34" charset="0"/>
              </a:rPr>
              <a:t>Pohtikaa, miksi teos käyttää hahmoteatteria ilmaisukeinonaan.</a:t>
            </a:r>
          </a:p>
          <a:p>
            <a:pPr algn="l">
              <a:lnSpc>
                <a:spcPct val="100000"/>
              </a:lnSpc>
            </a:pPr>
            <a:endParaRPr lang="fi-FI" sz="1800" dirty="0">
              <a:latin typeface="Bahnschrift" panose="020B0502040204020203" pitchFamily="34" charset="0"/>
            </a:endParaRP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1800" dirty="0">
                <a:latin typeface="Bahnschrift" panose="020B0502040204020203" pitchFamily="34" charset="0"/>
              </a:rPr>
              <a:t>Mitä nukke voi tehdä, mihin ihminen ei pysty?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1800" dirty="0">
                <a:latin typeface="Bahnschrift" panose="020B0502040204020203" pitchFamily="34" charset="0"/>
              </a:rPr>
              <a:t>Mitä nuken mahdollisuuksista esityksessä käytetään ja mitä se viestii?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1800" dirty="0">
                <a:latin typeface="Bahnschrift" panose="020B0502040204020203" pitchFamily="34" charset="0"/>
              </a:rPr>
              <a:t>Mitä muita teatterin lajeja teoksesta voi tunnistaa?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404CEA89-39F8-68D9-8849-C9BF194E0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919" y="1302803"/>
            <a:ext cx="3235267" cy="485195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FEC605A-E63F-B591-B1D2-80D2DA7AF0D9}"/>
              </a:ext>
            </a:extLst>
          </p:cNvPr>
          <p:cNvSpPr txBox="1"/>
          <p:nvPr/>
        </p:nvSpPr>
        <p:spPr>
          <a:xfrm>
            <a:off x="3743325" y="6107131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latin typeface="Bahnschrift" panose="020B0502040204020203" pitchFamily="34" charset="0"/>
              </a:rPr>
              <a:t>Kuva: Kari Sunnari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2FDD569D-8297-26FA-ADBA-E53E779F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784" y="6470510"/>
            <a:ext cx="203014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38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45882" y="844086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IHMINEN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3209" y="2124147"/>
            <a:ext cx="5285480" cy="1655762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Minkälainen mielestäsi on teoksen ihmiskuva?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Miten sukupuolet esitetään?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Ovatko teoksen sukupuoliroolit mielestäsi historiallisesti ajanmukaisia vai nykyaikaisempia? Miten perustelet näkemystäsi?</a:t>
            </a:r>
          </a:p>
          <a:p>
            <a:pPr marL="342900" indent="-3429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Onko enkelillä sukupuolta?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425B69E-A657-F356-FBCF-8734F1017A08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0BC90B1-DC2F-169A-510F-24AF73B7ABDA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1308D64-6EB1-E230-2302-B5A4E45F87F6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BEA397-6561-736A-6671-CB0BC8B1CC4C}"/>
              </a:ext>
            </a:extLst>
          </p:cNvPr>
          <p:cNvSpPr txBox="1"/>
          <p:nvPr/>
        </p:nvSpPr>
        <p:spPr>
          <a:xfrm>
            <a:off x="3023260" y="3062637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EA68A3B-9E43-6DA4-E160-917AB0CC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497" y="1153745"/>
            <a:ext cx="3247937" cy="492578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2DDE1A29-2F0D-A366-890F-56AFF3F9CD23}"/>
              </a:ext>
            </a:extLst>
          </p:cNvPr>
          <p:cNvSpPr txBox="1"/>
          <p:nvPr/>
        </p:nvSpPr>
        <p:spPr>
          <a:xfrm>
            <a:off x="9399208" y="6059339"/>
            <a:ext cx="63198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latin typeface="Bahnschrift" panose="020B0502040204020203" pitchFamily="34" charset="0"/>
              </a:rPr>
              <a:t>Kuva: Kari Sunnari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7272699-F40C-B0CB-762C-7A4A55833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1856" y="6559270"/>
            <a:ext cx="203014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102" y="335114"/>
            <a:ext cx="8286750" cy="1000125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Bahnschrift" panose="020B0502040204020203" pitchFamily="34" charset="0"/>
              </a:rPr>
              <a:t>NÄKÖKULMA ON SANOMA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615" y="2351036"/>
            <a:ext cx="5516953" cy="1655762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Keskustelkaa teoksen näkökulmasta siihen, mikä ihminen on.  Miksi enkeli haluaa ihmiseksi? </a:t>
            </a:r>
          </a:p>
          <a:p>
            <a:pPr marL="457200" indent="-4572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Miksi teos väittää, että kuuluisa näyttelijä on enemmän kuin ihminen? </a:t>
            </a:r>
          </a:p>
          <a:p>
            <a:pPr marL="457200" indent="-457200" algn="l">
              <a:lnSpc>
                <a:spcPct val="100000"/>
              </a:lnSpc>
              <a:buAutoNum type="arabicParenR"/>
            </a:pPr>
            <a:r>
              <a:rPr lang="fi-FI" sz="2000" dirty="0">
                <a:latin typeface="Bahnschrift" panose="020B0502040204020203" pitchFamily="34" charset="0"/>
              </a:rPr>
              <a:t>Miksi nukke voi korvata ihmisnäyttelijän?</a:t>
            </a:r>
          </a:p>
          <a:p>
            <a:pPr algn="l">
              <a:lnSpc>
                <a:spcPct val="100000"/>
              </a:lnSpc>
            </a:pPr>
            <a:endParaRPr lang="fi-FI" sz="2000" dirty="0">
              <a:latin typeface="Bahnschrift" panose="020B0502040204020203" pitchFamily="34" charset="0"/>
            </a:endParaRPr>
          </a:p>
          <a:p>
            <a:pPr algn="l">
              <a:lnSpc>
                <a:spcPct val="100000"/>
              </a:lnSpc>
            </a:pPr>
            <a:endParaRPr lang="fi-FI" sz="2000" dirty="0">
              <a:latin typeface="Bahnschrift" panose="020B0502040204020203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B7073D-53A2-F9B9-DB38-781A659BC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125" cy="100012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425B69E-A657-F356-FBCF-8734F1017A08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0BC90B1-DC2F-169A-510F-24AF73B7ABDA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F1308D64-6EB1-E230-2302-B5A4E45F87F6}"/>
              </a:ext>
            </a:extLst>
          </p:cNvPr>
          <p:cNvSpPr txBox="1"/>
          <p:nvPr/>
        </p:nvSpPr>
        <p:spPr>
          <a:xfrm>
            <a:off x="2977737" y="3247303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6BEA397-6561-736A-6671-CB0BC8B1CC4C}"/>
              </a:ext>
            </a:extLst>
          </p:cNvPr>
          <p:cNvSpPr txBox="1"/>
          <p:nvPr/>
        </p:nvSpPr>
        <p:spPr>
          <a:xfrm>
            <a:off x="1656664" y="3260476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ACDE263-04D8-8247-EEE4-261C2290B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071" y="1902135"/>
            <a:ext cx="5284291" cy="3429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8F1AEB9E-884E-7C09-8904-0E4C49D63546}"/>
              </a:ext>
            </a:extLst>
          </p:cNvPr>
          <p:cNvSpPr txBox="1"/>
          <p:nvPr/>
        </p:nvSpPr>
        <p:spPr>
          <a:xfrm>
            <a:off x="1124593" y="5351966"/>
            <a:ext cx="5133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fi-FI" sz="1800" dirty="0">
                <a:latin typeface="Bahnschrift" panose="020B0502040204020203" pitchFamily="34" charset="0"/>
              </a:rPr>
              <a:t>Lisämateriaalina voitte käyttää esimerkiksi TTT:n sivuilta löytyviä haastatteluja, some- ja käsiohjelma-aineistoa.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115AF8C-378B-6595-66E3-8B0C45ACB66F}"/>
              </a:ext>
            </a:extLst>
          </p:cNvPr>
          <p:cNvSpPr txBox="1"/>
          <p:nvPr/>
        </p:nvSpPr>
        <p:spPr>
          <a:xfrm>
            <a:off x="10689948" y="528239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 dirty="0">
                <a:latin typeface="Bahnschrift" panose="020B0502040204020203" pitchFamily="34" charset="0"/>
              </a:rPr>
              <a:t>Kuva: Kari Sunnari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0876829-9CD9-D096-7740-806662BEA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554" y="6503449"/>
            <a:ext cx="2030144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41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468</Words>
  <Application>Microsoft Office PowerPoint</Application>
  <PresentationFormat>Laajakuva</PresentationFormat>
  <Paragraphs>55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5" baseType="lpstr">
      <vt:lpstr>Arial</vt:lpstr>
      <vt:lpstr>Bahnschrift</vt:lpstr>
      <vt:lpstr>Calibri</vt:lpstr>
      <vt:lpstr>Calibri Light</vt:lpstr>
      <vt:lpstr>Office Theme</vt:lpstr>
      <vt:lpstr>PowerPoint-esitys</vt:lpstr>
      <vt:lpstr>BERLIININ TAIVAAN ALLA</vt:lpstr>
      <vt:lpstr>TARINA</vt:lpstr>
      <vt:lpstr>BERLIINI VUONNA 1987</vt:lpstr>
      <vt:lpstr>ENKELIT</vt:lpstr>
      <vt:lpstr>ESIINTYJÄT</vt:lpstr>
      <vt:lpstr>NUKET</vt:lpstr>
      <vt:lpstr>IHMINEN</vt:lpstr>
      <vt:lpstr>NÄKÖKULMA ON SANOMA</vt:lpstr>
      <vt:lpstr>SOMEOHJEET</vt:lpstr>
    </vt:vector>
  </TitlesOfParts>
  <Company>Tampereen yliopisto - University of Tampere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OPETUSPAKETTI LUKIOLAISILLE</dc:title>
  <dc:creator>Hanna Suutela</dc:creator>
  <cp:lastModifiedBy>Yhteinen</cp:lastModifiedBy>
  <cp:revision>15</cp:revision>
  <dcterms:created xsi:type="dcterms:W3CDTF">2019-08-28T08:47:29Z</dcterms:created>
  <dcterms:modified xsi:type="dcterms:W3CDTF">2022-08-31T11:51:19Z</dcterms:modified>
</cp:coreProperties>
</file>